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96" r:id="rId5"/>
    <p:sldId id="299" r:id="rId6"/>
    <p:sldId id="298" r:id="rId7"/>
    <p:sldId id="300" r:id="rId8"/>
    <p:sldId id="301" r:id="rId9"/>
    <p:sldId id="302" r:id="rId10"/>
    <p:sldId id="303" r:id="rId11"/>
    <p:sldId id="304" r:id="rId12"/>
    <p:sldId id="327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 Bean" initials="TB" lastIdx="2" clrIdx="0">
    <p:extLst>
      <p:ext uri="{19B8F6BF-5375-455C-9EA6-DF929625EA0E}">
        <p15:presenceInfo xmlns:p15="http://schemas.microsoft.com/office/powerpoint/2012/main" userId="S-1-5-21-861567501-1417001333-682003330-7746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65A6D8-FE1A-4CCE-B45B-AE2BE1B3791D}" v="2" dt="2023-03-16T08:46:04.20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6" autoAdjust="0"/>
    <p:restoredTop sz="94660"/>
  </p:normalViewPr>
  <p:slideViewPr>
    <p:cSldViewPr snapToGrid="0">
      <p:cViewPr varScale="1">
        <p:scale>
          <a:sx n="69" d="100"/>
          <a:sy n="69" d="100"/>
        </p:scale>
        <p:origin x="5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Bean" userId="S::tbean@ed.ac.uk::95f31798-54f6-442a-a5fa-7dae0c160615" providerId="AD" clId="Web-{DF65A6D8-FE1A-4CCE-B45B-AE2BE1B3791D}"/>
    <pc:docChg chg="modSld">
      <pc:chgData name="Tim Bean" userId="S::tbean@ed.ac.uk::95f31798-54f6-442a-a5fa-7dae0c160615" providerId="AD" clId="Web-{DF65A6D8-FE1A-4CCE-B45B-AE2BE1B3791D}" dt="2023-03-16T08:46:04.206" v="1"/>
      <pc:docMkLst>
        <pc:docMk/>
      </pc:docMkLst>
      <pc:sldChg chg="addAnim modAnim">
        <pc:chgData name="Tim Bean" userId="S::tbean@ed.ac.uk::95f31798-54f6-442a-a5fa-7dae0c160615" providerId="AD" clId="Web-{DF65A6D8-FE1A-4CCE-B45B-AE2BE1B3791D}" dt="2023-03-16T08:46:04.206" v="1"/>
        <pc:sldMkLst>
          <pc:docMk/>
          <pc:sldMk cId="828607282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DF0E6-EE3F-4814-870E-52802EA277EE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DE2D1-6D16-48E9-B4D6-7C124D27AD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55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A839-7BB7-42AD-B3DD-C9CBEEAF2AF9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33D2-9642-4CF1-9BE7-F0F2B78F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607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A839-7BB7-42AD-B3DD-C9CBEEAF2AF9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33D2-9642-4CF1-9BE7-F0F2B78F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191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A839-7BB7-42AD-B3DD-C9CBEEAF2AF9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33D2-9642-4CF1-9BE7-F0F2B78F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617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.1 - (OnCampus)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7381" y="3429000"/>
            <a:ext cx="11041227" cy="24482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aseline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enter author details</a:t>
            </a:r>
          </a:p>
          <a:p>
            <a:endParaRPr lang="en-US" dirty="0"/>
          </a:p>
          <a:p>
            <a:r>
              <a:rPr lang="en-US" dirty="0"/>
              <a:t>CREAM SLIDES ARE GOOD FOR ACCESSIBILITY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381" y="1700808"/>
            <a:ext cx="11055019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 baseline="0">
                <a:solidFill>
                  <a:schemeClr val="tx1"/>
                </a:solidFill>
                <a:latin typeface="Arial" panose="020B0604020202020204" pitchFamily="34" charset="0"/>
                <a:ea typeface="Adobe Fan Heiti Std B" pitchFamily="34" charset="-128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presentation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3" y="2362200"/>
            <a:ext cx="11055349" cy="76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67118"/>
            <a:ext cx="1897556" cy="6879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101" y="434740"/>
            <a:ext cx="3036507" cy="72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1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A839-7BB7-42AD-B3DD-C9CBEEAF2AF9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33D2-9642-4CF1-9BE7-F0F2B78F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55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A839-7BB7-42AD-B3DD-C9CBEEAF2AF9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33D2-9642-4CF1-9BE7-F0F2B78F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024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A839-7BB7-42AD-B3DD-C9CBEEAF2AF9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33D2-9642-4CF1-9BE7-F0F2B78F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844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A839-7BB7-42AD-B3DD-C9CBEEAF2AF9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33D2-9642-4CF1-9BE7-F0F2B78F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16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A839-7BB7-42AD-B3DD-C9CBEEAF2AF9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33D2-9642-4CF1-9BE7-F0F2B78F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104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A839-7BB7-42AD-B3DD-C9CBEEAF2AF9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33D2-9642-4CF1-9BE7-F0F2B78F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3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A839-7BB7-42AD-B3DD-C9CBEEAF2AF9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33D2-9642-4CF1-9BE7-F0F2B78F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962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A839-7BB7-42AD-B3DD-C9CBEEAF2AF9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33D2-9642-4CF1-9BE7-F0F2B78F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389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6A839-7BB7-42AD-B3DD-C9CBEEAF2AF9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B33D2-9642-4CF1-9BE7-F0F2B78F72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46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emf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055592" y="6055856"/>
            <a:ext cx="3400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Porto, 16</a:t>
            </a:r>
            <a:r>
              <a:rPr lang="en-GB" sz="2000" b="1" baseline="30000" dirty="0">
                <a:solidFill>
                  <a:schemeClr val="accent1">
                    <a:lumMod val="50000"/>
                  </a:schemeClr>
                </a:solidFill>
              </a:rPr>
              <a:t>th</a:t>
            </a: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 &amp; 17th March 2023</a:t>
            </a:r>
          </a:p>
        </p:txBody>
      </p:sp>
      <p:pic>
        <p:nvPicPr>
          <p:cNvPr id="1026" name="Picture 2" descr="GrinnAqu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37" y="141965"/>
            <a:ext cx="3576984" cy="10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745065" y="1951470"/>
            <a:ext cx="7162801" cy="2798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Arial" panose="020B0604020202020204" pitchFamily="34" charset="0"/>
                <a:ea typeface="Adobe Fan Heiti Std B" pitchFamily="34" charset="-128"/>
                <a:cs typeface="Arial" panose="020B0604020202020204" pitchFamily="34" charset="0"/>
              </a:defRPr>
            </a:lvl1pPr>
          </a:lstStyle>
          <a:p>
            <a:r>
              <a:rPr lang="en-GB"/>
              <a:t>Sample types, RNA extraction and library preparation</a:t>
            </a:r>
            <a:endParaRPr lang="en-GB" dirty="0"/>
          </a:p>
        </p:txBody>
      </p:sp>
      <p:pic>
        <p:nvPicPr>
          <p:cNvPr id="14" name="Picture 2" descr="https://cdn.shopify.com/s/files/1/0118/4546/8241/products/R0901-500ML_500x500.jpg?v=163829094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1" r="20480"/>
          <a:stretch/>
        </p:blipFill>
        <p:spPr bwMode="auto">
          <a:xfrm>
            <a:off x="8454351" y="1229369"/>
            <a:ext cx="3019660" cy="496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636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809" y="-106602"/>
            <a:ext cx="10515600" cy="1325563"/>
          </a:xfrm>
        </p:spPr>
        <p:txBody>
          <a:bodyPr/>
          <a:lstStyle/>
          <a:p>
            <a:r>
              <a:rPr lang="en-GB" dirty="0" err="1"/>
              <a:t>TRIzol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85" y="1170642"/>
            <a:ext cx="2957231" cy="18120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52609" y="488446"/>
            <a:ext cx="632932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Effective on most tissues.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Large RNA yields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Time consuming.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Dangerous Chemicals (phenol will burn skin and eyes).</a:t>
            </a:r>
          </a:p>
          <a:p>
            <a:endParaRPr lang="en-GB" dirty="0"/>
          </a:p>
          <a:p>
            <a:r>
              <a:rPr lang="en-GB" b="1" dirty="0"/>
              <a:t>TIPS...</a:t>
            </a:r>
          </a:p>
          <a:p>
            <a:endParaRPr lang="en-GB" b="1" dirty="0"/>
          </a:p>
          <a:p>
            <a:r>
              <a:rPr lang="en-GB" dirty="0"/>
              <a:t>USE TEST SAMPLES FIRST to check required quantities.</a:t>
            </a:r>
          </a:p>
          <a:p>
            <a:endParaRPr lang="en-GB" dirty="0"/>
          </a:p>
          <a:p>
            <a:r>
              <a:rPr lang="en-GB" dirty="0"/>
              <a:t>The most common mistake is using too much starting material.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Always look at the tube! Use your (goggle protected) eyes.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Too much material = messy interphase.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 less, clean the aqueous again (take aqueous phase, add more chloroform (or BCP), mix, spin and collect).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Only use clean aqueous phase... less is more.</a:t>
            </a:r>
          </a:p>
          <a:p>
            <a:endParaRPr lang="en-GB" dirty="0"/>
          </a:p>
          <a:p>
            <a:r>
              <a:rPr lang="en-GB" dirty="0"/>
              <a:t>Work with smaller numbers of samples and work quickly.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2" descr="TRIzol™ Reagen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4" r="24030"/>
          <a:stretch/>
        </p:blipFill>
        <p:spPr bwMode="auto">
          <a:xfrm>
            <a:off x="638051" y="1027406"/>
            <a:ext cx="1265382" cy="217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TRIzol extraction - Top Tip B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67" y="3869421"/>
            <a:ext cx="2239434" cy="238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835399" y="4774851"/>
            <a:ext cx="16632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Aqueous phase</a:t>
            </a:r>
          </a:p>
          <a:p>
            <a:endParaRPr lang="en-GB" dirty="0"/>
          </a:p>
          <a:p>
            <a:r>
              <a:rPr lang="en-GB" dirty="0"/>
              <a:t>Interphase</a:t>
            </a:r>
          </a:p>
          <a:p>
            <a:endParaRPr lang="en-GB" dirty="0"/>
          </a:p>
          <a:p>
            <a:r>
              <a:rPr lang="en-GB" dirty="0"/>
              <a:t>Inorganic phase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236438" y="4944533"/>
            <a:ext cx="1598961" cy="2310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989667" y="5926668"/>
            <a:ext cx="1845732" cy="1185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0" idx="1"/>
          </p:cNvCxnSpPr>
          <p:nvPr/>
        </p:nvCxnSpPr>
        <p:spPr>
          <a:xfrm flipV="1">
            <a:off x="2236438" y="5513515"/>
            <a:ext cx="1598961" cy="1214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RNA isolation and purific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5" y="3869421"/>
            <a:ext cx="1139793" cy="238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367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83" y="1045369"/>
            <a:ext cx="910408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/>
              <a:t>100s of Kits available for specific cell / tissue types.</a:t>
            </a:r>
          </a:p>
          <a:p>
            <a:r>
              <a:rPr lang="en-GB" sz="2000" dirty="0"/>
              <a:t>Same principles apply...</a:t>
            </a:r>
          </a:p>
          <a:p>
            <a:pPr lvl="1"/>
            <a:r>
              <a:rPr lang="en-GB" sz="1800" dirty="0"/>
              <a:t>Lysis protocols / reagents in these kits are designed for classic tissues (mouse liver, spleen, heart </a:t>
            </a:r>
            <a:r>
              <a:rPr lang="en-GB" sz="1800" dirty="0" err="1"/>
              <a:t>etc</a:t>
            </a:r>
            <a:r>
              <a:rPr lang="en-GB" sz="1800" dirty="0"/>
              <a:t>)</a:t>
            </a:r>
          </a:p>
          <a:p>
            <a:pPr lvl="1"/>
            <a:r>
              <a:rPr lang="en-GB" sz="1800" dirty="0"/>
              <a:t>Good quality lysis is crucial. Practice, observe and </a:t>
            </a:r>
          </a:p>
          <a:p>
            <a:pPr lvl="1"/>
            <a:r>
              <a:rPr lang="en-GB" sz="1800" dirty="0"/>
              <a:t>Less material is generally better than more material. </a:t>
            </a:r>
          </a:p>
          <a:p>
            <a:pPr lvl="1"/>
            <a:r>
              <a:rPr lang="en-GB" sz="1800" dirty="0"/>
              <a:t>Can often be automated.</a:t>
            </a:r>
          </a:p>
          <a:p>
            <a:pPr lvl="1"/>
            <a:endParaRPr lang="en-GB" sz="1800" dirty="0"/>
          </a:p>
          <a:p>
            <a:r>
              <a:rPr lang="en-GB" sz="2000" dirty="0"/>
              <a:t>TIPS</a:t>
            </a:r>
          </a:p>
          <a:p>
            <a:pPr lvl="1"/>
            <a:r>
              <a:rPr lang="en-GB" sz="1800" dirty="0"/>
              <a:t>Most common problem is too much starting material... Remember to optimise. </a:t>
            </a:r>
          </a:p>
          <a:p>
            <a:pPr lvl="1"/>
            <a:r>
              <a:rPr lang="en-GB" sz="1800" dirty="0"/>
              <a:t>If lysis looks messy dilute samples in more lysis buffer and use half.</a:t>
            </a:r>
          </a:p>
          <a:p>
            <a:pPr lvl="1"/>
            <a:r>
              <a:rPr lang="en-GB" sz="1800" dirty="0"/>
              <a:t>OR... Spin lysate and only use the supernatant.</a:t>
            </a:r>
          </a:p>
          <a:p>
            <a:pPr lvl="1"/>
            <a:r>
              <a:rPr lang="en-GB" sz="1800" dirty="0"/>
              <a:t>Tissue lysed in RLT (or equivalent buffer) is safe to be stored at -80°C.</a:t>
            </a:r>
          </a:p>
          <a:p>
            <a:pPr lvl="1"/>
            <a:r>
              <a:rPr lang="en-GB" sz="1800" dirty="0"/>
              <a:t>Work with small numbers of samples and keep things cold.</a:t>
            </a:r>
          </a:p>
          <a:p>
            <a:pPr lvl="1"/>
            <a:endParaRPr lang="en-GB" sz="1800" dirty="0"/>
          </a:p>
          <a:p>
            <a:pPr marL="0" indent="0">
              <a:buNone/>
            </a:pPr>
            <a:endParaRPr lang="en-GB" sz="2200" b="1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</p:txBody>
      </p:sp>
      <p:pic>
        <p:nvPicPr>
          <p:cNvPr id="5" name="Picture 4" descr="Spin Columns , Abdtest, China • BioEntist Co., Ltd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451" y="1839576"/>
            <a:ext cx="1803398" cy="180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0515600" cy="778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latin typeface="+mn-lt"/>
              </a:rPr>
              <a:t>Extraction kits (</a:t>
            </a:r>
            <a:r>
              <a:rPr lang="en-GB" sz="3600" dirty="0" err="1">
                <a:latin typeface="+mn-lt"/>
              </a:rPr>
              <a:t>Qiagen</a:t>
            </a:r>
            <a:r>
              <a:rPr lang="en-GB" sz="3600" dirty="0">
                <a:latin typeface="+mn-lt"/>
              </a:rPr>
              <a:t> / </a:t>
            </a:r>
            <a:r>
              <a:rPr lang="en-GB" sz="3600" dirty="0" err="1">
                <a:latin typeface="+mn-lt"/>
              </a:rPr>
              <a:t>Promega</a:t>
            </a:r>
            <a:r>
              <a:rPr lang="en-GB" sz="3600" dirty="0">
                <a:latin typeface="+mn-lt"/>
              </a:rPr>
              <a:t> </a:t>
            </a:r>
            <a:r>
              <a:rPr lang="en-GB" sz="3600" dirty="0" err="1">
                <a:latin typeface="+mn-lt"/>
              </a:rPr>
              <a:t>etc</a:t>
            </a:r>
            <a:r>
              <a:rPr lang="en-GB" sz="3600" dirty="0">
                <a:latin typeface="+mn-lt"/>
              </a:rPr>
              <a:t> </a:t>
            </a:r>
            <a:r>
              <a:rPr lang="en-GB" sz="3600" dirty="0" err="1">
                <a:latin typeface="+mn-lt"/>
              </a:rPr>
              <a:t>etc</a:t>
            </a:r>
            <a:r>
              <a:rPr lang="en-GB" sz="3600" dirty="0">
                <a:latin typeface="+mn-lt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855134" y="5487544"/>
            <a:ext cx="670560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Simple kits will almost always work when you have good lysate. </a:t>
            </a:r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Don’t waste money on specialist extraction kits. </a:t>
            </a:r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Spend time optimising lysis.</a:t>
            </a:r>
          </a:p>
        </p:txBody>
      </p:sp>
    </p:spTree>
    <p:extLst>
      <p:ext uri="{BB962C8B-B14F-4D97-AF65-F5344CB8AC3E}">
        <p14:creationId xmlns:p14="http://schemas.microsoft.com/office/powerpoint/2010/main" val="112060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16" y="1045369"/>
            <a:ext cx="10515600" cy="4351338"/>
          </a:xfrm>
        </p:spPr>
        <p:txBody>
          <a:bodyPr>
            <a:normAutofit/>
          </a:bodyPr>
          <a:lstStyle/>
          <a:p>
            <a:r>
              <a:rPr lang="en-GB" sz="1800" dirty="0"/>
              <a:t>Columns and beads can be used for total extraction, to purify RNA that has come contamination, to clean up the aqueous phase from a </a:t>
            </a:r>
            <a:r>
              <a:rPr lang="en-GB" sz="1800" dirty="0" err="1"/>
              <a:t>TRIzol</a:t>
            </a:r>
            <a:r>
              <a:rPr lang="en-GB" sz="1800" dirty="0"/>
              <a:t> extraction. </a:t>
            </a:r>
          </a:p>
          <a:p>
            <a:endParaRPr lang="en-GB" sz="1800" dirty="0"/>
          </a:p>
          <a:p>
            <a:r>
              <a:rPr lang="en-GB" sz="1800" dirty="0"/>
              <a:t>RNA can be cleaned again. </a:t>
            </a:r>
          </a:p>
          <a:p>
            <a:endParaRPr lang="en-GB" sz="1800" dirty="0"/>
          </a:p>
          <a:p>
            <a:r>
              <a:rPr lang="en-GB" sz="1800" dirty="0"/>
              <a:t>Be consistent. Use the same protocol for a whole experiment. For example different methods can result in differential size selection which may prove important.</a:t>
            </a:r>
          </a:p>
          <a:p>
            <a:endParaRPr lang="en-GB" sz="1800" dirty="0"/>
          </a:p>
          <a:p>
            <a:r>
              <a:rPr lang="en-GB" sz="1800" dirty="0">
                <a:solidFill>
                  <a:srgbClr val="FF0000"/>
                </a:solidFill>
              </a:rPr>
              <a:t>Always remove DNA with DNase step during or after extraction &gt; many methods available &gt; choose the most appropriate.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7800" y="76200"/>
            <a:ext cx="10515600" cy="778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latin typeface="Calibri (Body)"/>
              </a:rPr>
              <a:t>Other comments...</a:t>
            </a:r>
          </a:p>
        </p:txBody>
      </p:sp>
    </p:spTree>
    <p:extLst>
      <p:ext uri="{BB962C8B-B14F-4D97-AF65-F5344CB8AC3E}">
        <p14:creationId xmlns:p14="http://schemas.microsoft.com/office/powerpoint/2010/main" val="2388220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742" y="207589"/>
            <a:ext cx="10515600" cy="711798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+mn-lt"/>
              </a:rPr>
              <a:t>Quality</a:t>
            </a:r>
            <a:r>
              <a:rPr lang="en-GB" sz="2800" dirty="0">
                <a:latin typeface="+mn-lt"/>
              </a:rPr>
              <a:t> </a:t>
            </a:r>
            <a:r>
              <a:rPr lang="en-GB" sz="2800" b="1" dirty="0">
                <a:latin typeface="+mn-lt"/>
              </a:rPr>
              <a:t>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055" t="27958" r="14211" b="32020"/>
          <a:stretch/>
        </p:blipFill>
        <p:spPr>
          <a:xfrm>
            <a:off x="7983983" y="1895136"/>
            <a:ext cx="4056742" cy="18362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161" y="999891"/>
            <a:ext cx="7120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Check </a:t>
            </a:r>
            <a:r>
              <a:rPr lang="en-GB" b="1" dirty="0"/>
              <a:t>quantity and purity with </a:t>
            </a:r>
            <a:r>
              <a:rPr lang="en-GB" b="1" dirty="0" err="1"/>
              <a:t>Nanodrop</a:t>
            </a:r>
            <a:r>
              <a:rPr lang="en-GB" b="1" dirty="0"/>
              <a:t> </a:t>
            </a:r>
            <a:r>
              <a:rPr lang="en-GB" dirty="0"/>
              <a:t>or other spectrophotometer.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Confirm quantity with fluorescent methods (Qubit, </a:t>
            </a:r>
            <a:r>
              <a:rPr lang="en-GB" dirty="0" err="1"/>
              <a:t>Quantifluor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Check RNA integrity with capillary electrophoresis (</a:t>
            </a:r>
            <a:r>
              <a:rPr lang="en-GB" dirty="0" err="1"/>
              <a:t>Bioanalyzer</a:t>
            </a:r>
            <a:r>
              <a:rPr lang="en-GB" dirty="0"/>
              <a:t>, </a:t>
            </a:r>
            <a:r>
              <a:rPr lang="en-GB" dirty="0" err="1"/>
              <a:t>Tapestation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Consistency across an experiment is usually the most important factor.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Discard or take note of samples which do not behave as expected.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983" y="286897"/>
            <a:ext cx="990048" cy="1487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031" y="470746"/>
            <a:ext cx="1401006" cy="1157106"/>
          </a:xfrm>
          <a:prstGeom prst="rect">
            <a:avLst/>
          </a:prstGeom>
        </p:spPr>
      </p:pic>
      <p:pic>
        <p:nvPicPr>
          <p:cNvPr id="4102" name="Picture 6" descr="QuantiFluor® dsDNA Syste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938" y="330781"/>
            <a:ext cx="1707871" cy="117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he Nanodrop Results Explaine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7" y="3112368"/>
            <a:ext cx="3208983" cy="17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ethods of RNA Quality Assessme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94" y="5058482"/>
            <a:ext cx="2528120" cy="149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177308" y="3447077"/>
            <a:ext cx="200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260/280 ~2.0  </a:t>
            </a:r>
          </a:p>
          <a:p>
            <a:r>
              <a:rPr lang="en-GB" dirty="0"/>
              <a:t>260/230 ~2.0 – 2.2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43086" y="6286389"/>
            <a:ext cx="658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NOTE – Some species (drosophila, bivalves) only show one RNA band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77308" y="4329650"/>
            <a:ext cx="544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For Stranded mRNA-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</a:rPr>
              <a:t>Seq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 RIN&gt;8</a:t>
            </a:r>
          </a:p>
          <a:p>
            <a:pPr>
              <a:spcAft>
                <a:spcPts val="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500 ng to 1ug total RNA required per sample.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3736" t="48208" r="81828" b="26846"/>
          <a:stretch/>
        </p:blipFill>
        <p:spPr>
          <a:xfrm>
            <a:off x="-10825316" y="3244644"/>
            <a:ext cx="5279922" cy="256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24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6742" y="207589"/>
            <a:ext cx="10515600" cy="711798"/>
          </a:xfrm>
        </p:spPr>
        <p:txBody>
          <a:bodyPr>
            <a:normAutofit/>
          </a:bodyPr>
          <a:lstStyle/>
          <a:p>
            <a:r>
              <a:rPr lang="en-GB" sz="2400" b="1" dirty="0" err="1">
                <a:latin typeface="+mn-lt"/>
              </a:rPr>
              <a:t>Nanodrop</a:t>
            </a:r>
            <a:r>
              <a:rPr lang="en-GB" sz="2400" b="1" dirty="0">
                <a:latin typeface="+mn-lt"/>
              </a:rPr>
              <a:t> (Spectrophotometer)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894" y="1008931"/>
            <a:ext cx="86281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Nanodrop</a:t>
            </a:r>
            <a:r>
              <a:rPr lang="en-GB" dirty="0"/>
              <a:t> measures absorption of light at different wavelengths from 220 to 350 nm.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Nucleic acids absorb light at 260 nm (</a:t>
            </a:r>
            <a:r>
              <a:rPr lang="en-GB" b="1" dirty="0"/>
              <a:t>all nucleic acids... Not just RNA</a:t>
            </a:r>
            <a:r>
              <a:rPr lang="en-GB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for quantification and to check for contamination.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quantify nucleic acid take the absorption at 260 x 50 for DNA or Ab260 x 40 for RNA.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22" y="2820422"/>
            <a:ext cx="4136913" cy="2783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90" y="2541860"/>
            <a:ext cx="2463885" cy="16810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491" y="4296187"/>
            <a:ext cx="2479050" cy="16555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615" y="4296187"/>
            <a:ext cx="2420822" cy="16555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3146" y="2522878"/>
            <a:ext cx="2401419" cy="170007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75525" y="6123983"/>
            <a:ext cx="10164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all the information available to you... Not just the number in the bottom right!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1648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6742" y="207589"/>
            <a:ext cx="10515600" cy="711798"/>
          </a:xfrm>
        </p:spPr>
        <p:txBody>
          <a:bodyPr>
            <a:normAutofit/>
          </a:bodyPr>
          <a:lstStyle/>
          <a:p>
            <a:r>
              <a:rPr lang="en-GB" sz="2400" b="1" dirty="0">
                <a:latin typeface="+mn-lt"/>
              </a:rPr>
              <a:t>Dye based... Invitrogen Qubit / </a:t>
            </a:r>
            <a:r>
              <a:rPr lang="en-GB" sz="2400" b="1" dirty="0" err="1">
                <a:latin typeface="+mn-lt"/>
              </a:rPr>
              <a:t>Promega</a:t>
            </a:r>
            <a:r>
              <a:rPr lang="en-GB" sz="2400" b="1" dirty="0">
                <a:latin typeface="+mn-lt"/>
              </a:rPr>
              <a:t> </a:t>
            </a:r>
            <a:r>
              <a:rPr lang="en-GB" sz="2400" b="1" dirty="0" err="1">
                <a:latin typeface="+mn-lt"/>
              </a:rPr>
              <a:t>Quantus</a:t>
            </a:r>
            <a:r>
              <a:rPr lang="en-GB" sz="2400" b="1" dirty="0">
                <a:latin typeface="+mn-lt"/>
              </a:rPr>
              <a:t> / </a:t>
            </a:r>
            <a:r>
              <a:rPr lang="en-GB" sz="2400" b="1" dirty="0" err="1">
                <a:latin typeface="+mn-lt"/>
              </a:rPr>
              <a:t>RiboGreen</a:t>
            </a:r>
            <a:endParaRPr lang="en-GB" sz="2400" b="1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5027" y="973917"/>
            <a:ext cx="1078964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Very accurate quantification.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Distinguishes between nucleic acid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Measures against a standard (make up fresh standards for important experiments!)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Cannot spot contamination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Qubit measures fluorescence of dyes which bind to specific nucleic acids </a:t>
            </a:r>
          </a:p>
          <a:p>
            <a:pPr lvl="1"/>
            <a:r>
              <a:rPr lang="en-GB" dirty="0"/>
              <a:t>dsDNA Broad Range (BR)</a:t>
            </a:r>
          </a:p>
          <a:p>
            <a:pPr lvl="1"/>
            <a:r>
              <a:rPr lang="en-GB" dirty="0"/>
              <a:t>dsDNA High Sensitivity (HS)</a:t>
            </a:r>
          </a:p>
          <a:p>
            <a:pPr lvl="1"/>
            <a:r>
              <a:rPr lang="en-GB" dirty="0" err="1"/>
              <a:t>ssDNA</a:t>
            </a:r>
            <a:r>
              <a:rPr lang="en-GB" dirty="0"/>
              <a:t> Assay Kit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RNA High Sensitivity (HS)</a:t>
            </a:r>
          </a:p>
          <a:p>
            <a:pPr lvl="1"/>
            <a:r>
              <a:rPr lang="en-GB" dirty="0"/>
              <a:t>RNA Broad Range (BR)</a:t>
            </a:r>
          </a:p>
          <a:p>
            <a:pPr lvl="1"/>
            <a:r>
              <a:rPr lang="en-GB" dirty="0"/>
              <a:t>RNA Extended Range (XR)</a:t>
            </a:r>
          </a:p>
          <a:p>
            <a:pPr lvl="1"/>
            <a:r>
              <a:rPr lang="en-GB" dirty="0"/>
              <a:t>MicroRNA kit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Quantification more accurate that </a:t>
            </a:r>
            <a:r>
              <a:rPr lang="en-GB" dirty="0" err="1"/>
              <a:t>nanodrop</a:t>
            </a:r>
            <a:r>
              <a:rPr lang="en-GB" dirty="0"/>
              <a:t> or </a:t>
            </a:r>
            <a:r>
              <a:rPr lang="en-GB" dirty="0" err="1"/>
              <a:t>tapestation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Differences between qubit and </a:t>
            </a:r>
            <a:r>
              <a:rPr lang="en-GB" dirty="0" err="1"/>
              <a:t>nanodrop</a:t>
            </a:r>
            <a:r>
              <a:rPr lang="en-GB" dirty="0"/>
              <a:t> can be down to contamination and vary </a:t>
            </a:r>
            <a:r>
              <a:rPr lang="en-GB" b="1" u="sng" dirty="0"/>
              <a:t>a lot</a:t>
            </a:r>
            <a:r>
              <a:rPr lang="en-GB" dirty="0"/>
              <a:t> depending on the extraction method used.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(</a:t>
            </a:r>
            <a:r>
              <a:rPr lang="en-GB" dirty="0" err="1"/>
              <a:t>Promega</a:t>
            </a:r>
            <a:r>
              <a:rPr lang="en-GB" dirty="0"/>
              <a:t> </a:t>
            </a:r>
            <a:r>
              <a:rPr lang="en-GB" dirty="0" err="1"/>
              <a:t>Quantus</a:t>
            </a:r>
            <a:r>
              <a:rPr lang="en-GB" dirty="0"/>
              <a:t> is very similar and usually cheaper.)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249" y="428021"/>
            <a:ext cx="1972817" cy="296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10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736" t="48208" r="81828" b="26846"/>
          <a:stretch/>
        </p:blipFill>
        <p:spPr>
          <a:xfrm>
            <a:off x="7265302" y="2092985"/>
            <a:ext cx="2359039" cy="11465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963" t="46487" r="85215" b="32868"/>
          <a:stretch/>
        </p:blipFill>
        <p:spPr>
          <a:xfrm>
            <a:off x="7265302" y="4632749"/>
            <a:ext cx="2436459" cy="1103303"/>
          </a:xfrm>
          <a:prstGeom prst="rect">
            <a:avLst/>
          </a:prstGeom>
        </p:spPr>
      </p:pic>
      <p:pic>
        <p:nvPicPr>
          <p:cNvPr id="6" name="Picture 10" descr="Methods of RNA Quality Assess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8" y="5577694"/>
            <a:ext cx="1836706" cy="108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06685" y="6102969"/>
            <a:ext cx="876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*Note... Some invertebrates (e.g. bivalves) only show one RNA band... The 28S </a:t>
            </a:r>
            <a:r>
              <a:rPr lang="en-GB" sz="1400" dirty="0" err="1"/>
              <a:t>rRNA</a:t>
            </a:r>
            <a:r>
              <a:rPr lang="en-GB" sz="1400" dirty="0"/>
              <a:t> breaks into two that are the same size as the 18S </a:t>
            </a:r>
            <a:r>
              <a:rPr lang="en-GB" sz="1400" dirty="0" err="1"/>
              <a:t>rRNA</a:t>
            </a:r>
            <a:r>
              <a:rPr lang="en-GB" sz="1400" dirty="0"/>
              <a:t>. The </a:t>
            </a:r>
            <a:r>
              <a:rPr lang="en-GB" sz="1400" dirty="0" err="1"/>
              <a:t>Tapestation</a:t>
            </a:r>
            <a:r>
              <a:rPr lang="en-GB" sz="1400" dirty="0"/>
              <a:t> will still calculate a RIN as normal but it is not visible on a gel / trace.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4199" y="761514"/>
            <a:ext cx="10415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Generally use the “high Sensitivity RNA Protocol” to assess RNA Integrity Number (RIN).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RIN is calculated by the ratio of large to small RNAs, measuring </a:t>
            </a:r>
            <a:r>
              <a:rPr lang="en-GB" dirty="0" err="1"/>
              <a:t>degredation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Most sequencing providers are delighted with a RIN&gt;8 but can work with much lower if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Sequencing companies will usually insist on running this QC for you.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76740" y="2239777"/>
            <a:ext cx="2271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Good quality (normal) trace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27958" y="3434803"/>
            <a:ext cx="252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DNA contamination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302" y="3322485"/>
            <a:ext cx="2418304" cy="12402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27958" y="4688679"/>
            <a:ext cx="2397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Less RNA with some degradation</a:t>
            </a:r>
          </a:p>
        </p:txBody>
      </p:sp>
      <p:pic>
        <p:nvPicPr>
          <p:cNvPr id="3074" name="Picture 2" descr="PDF] RNA Integrity Number ( RIN ) – Standardization of RNA Quality Control  Application | Semantic Schola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2" y="2239777"/>
            <a:ext cx="3273427" cy="320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246742" y="227844"/>
            <a:ext cx="10515600" cy="533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 err="1">
                <a:latin typeface="+mn-lt"/>
              </a:rPr>
              <a:t>Bioanalyzer</a:t>
            </a:r>
            <a:r>
              <a:rPr lang="en-GB" sz="2400" b="1" dirty="0">
                <a:latin typeface="+mn-lt"/>
              </a:rPr>
              <a:t> / </a:t>
            </a:r>
            <a:r>
              <a:rPr lang="en-GB" sz="2400" b="1" dirty="0" err="1">
                <a:latin typeface="+mn-lt"/>
              </a:rPr>
              <a:t>Tapestation</a:t>
            </a:r>
            <a:r>
              <a:rPr lang="en-GB" sz="2400" b="1" dirty="0">
                <a:latin typeface="+mn-lt"/>
              </a:rPr>
              <a:t> (Capillary electrophoresis)</a:t>
            </a:r>
          </a:p>
        </p:txBody>
      </p:sp>
    </p:spTree>
    <p:extLst>
      <p:ext uri="{BB962C8B-B14F-4D97-AF65-F5344CB8AC3E}">
        <p14:creationId xmlns:p14="http://schemas.microsoft.com/office/powerpoint/2010/main" val="3507828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-323"/>
          <a:stretch/>
        </p:blipFill>
        <p:spPr>
          <a:xfrm>
            <a:off x="321733" y="643467"/>
            <a:ext cx="6250133" cy="604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257" y="715559"/>
            <a:ext cx="2514951" cy="57824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77700" y="177801"/>
            <a:ext cx="113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Novogene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752633" y="18626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BGI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3800" y="1236133"/>
            <a:ext cx="4267200" cy="431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8932333" y="2912532"/>
            <a:ext cx="1955800" cy="821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402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2778" y="543467"/>
            <a:ext cx="590568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Library Preparation – Choices...</a:t>
            </a:r>
          </a:p>
          <a:p>
            <a:endParaRPr lang="en-GB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It is possible to prepare your own libraries and send for sequencing.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However, it is easier, cheaper and more reliable to use a service provider.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914400" lvl="1" indent="-457200">
              <a:buFont typeface="+mj-lt"/>
              <a:buAutoNum type="arabicPeriod"/>
            </a:pPr>
            <a:r>
              <a:rPr lang="en-GB" sz="2000" dirty="0"/>
              <a:t>Aim of sequencing (transcriptome, quantitative gene expression, </a:t>
            </a:r>
            <a:r>
              <a:rPr lang="en-GB" sz="2000" dirty="0" err="1"/>
              <a:t>lcRNA</a:t>
            </a:r>
            <a:r>
              <a:rPr lang="en-GB" sz="2000" dirty="0"/>
              <a:t>, micro RNA)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000" dirty="0"/>
              <a:t>Total or mRNA sequencing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2000" dirty="0"/>
              <a:t>Type of </a:t>
            </a:r>
            <a:r>
              <a:rPr lang="en-GB" sz="2000" dirty="0" err="1"/>
              <a:t>rRNA</a:t>
            </a:r>
            <a:r>
              <a:rPr lang="en-GB" sz="2000" dirty="0"/>
              <a:t> depletion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000" dirty="0" err="1"/>
              <a:t>Strandedness</a:t>
            </a:r>
            <a:endParaRPr lang="en-GB" sz="2000" dirty="0"/>
          </a:p>
          <a:p>
            <a:pPr marL="914400" lvl="1" indent="-457200">
              <a:buFont typeface="+mj-lt"/>
              <a:buAutoNum type="arabicPeriod"/>
            </a:pPr>
            <a:r>
              <a:rPr lang="en-GB" sz="2000" dirty="0"/>
              <a:t>Poly A selection or 3 prime biased sequencing.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b="1" dirty="0"/>
          </a:p>
        </p:txBody>
      </p:sp>
      <p:pic>
        <p:nvPicPr>
          <p:cNvPr id="21506" name="Picture 2" descr="These 20 Libraries Around the World Look Like a Harry Potter 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931" y="0"/>
            <a:ext cx="54875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445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1311" y="382600"/>
            <a:ext cx="8335622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Library Preparation – </a:t>
            </a:r>
            <a:r>
              <a:rPr lang="en-GB" sz="2400" b="1" dirty="0" err="1"/>
              <a:t>rRNA</a:t>
            </a:r>
            <a:endParaRPr lang="en-GB" sz="2400" b="1" dirty="0"/>
          </a:p>
          <a:p>
            <a:endParaRPr lang="en-GB" dirty="0"/>
          </a:p>
          <a:p>
            <a:r>
              <a:rPr lang="en-GB" dirty="0"/>
              <a:t>The majority of RNA in a cell is </a:t>
            </a:r>
            <a:r>
              <a:rPr lang="en-GB" dirty="0" err="1"/>
              <a:t>rRNA</a:t>
            </a:r>
            <a:r>
              <a:rPr lang="en-GB" dirty="0"/>
              <a:t>... This is of little to no interest for most </a:t>
            </a:r>
            <a:r>
              <a:rPr lang="en-GB" dirty="0" err="1"/>
              <a:t>RNAseq</a:t>
            </a:r>
            <a:r>
              <a:rPr lang="en-GB" dirty="0"/>
              <a:t> experiments.</a:t>
            </a:r>
          </a:p>
          <a:p>
            <a:endParaRPr lang="en-GB" dirty="0"/>
          </a:p>
          <a:p>
            <a:r>
              <a:rPr lang="en-GB" dirty="0"/>
              <a:t>Two ways to deal with this...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rRNA</a:t>
            </a:r>
            <a:r>
              <a:rPr lang="en-GB" dirty="0"/>
              <a:t> depletion – removal of </a:t>
            </a:r>
            <a:r>
              <a:rPr lang="en-GB" dirty="0" err="1"/>
              <a:t>rRNA</a:t>
            </a:r>
            <a:r>
              <a:rPr lang="en-GB" dirty="0"/>
              <a:t> from the sample </a:t>
            </a:r>
            <a:r>
              <a:rPr lang="en-GB" b="1" u="sng" dirty="0"/>
              <a:t>total RNA-seq.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Illumina: </a:t>
            </a:r>
            <a:r>
              <a:rPr lang="en-GB" dirty="0" err="1"/>
              <a:t>TruSeq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Probes hybridize </a:t>
            </a:r>
            <a:r>
              <a:rPr lang="en-GB" dirty="0" err="1"/>
              <a:t>rRNA</a:t>
            </a:r>
            <a:r>
              <a:rPr lang="en-GB" dirty="0"/>
              <a:t> on magnetic beads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RNA of interest remains in supernatant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RiboErase</a:t>
            </a:r>
            <a:r>
              <a:rPr lang="en-GB" dirty="0"/>
              <a:t> (or equivalent)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Probes hybridize </a:t>
            </a:r>
            <a:r>
              <a:rPr lang="en-GB" dirty="0" err="1"/>
              <a:t>rRNA</a:t>
            </a:r>
            <a:r>
              <a:rPr lang="en-GB" dirty="0"/>
              <a:t> in solution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Hybrids are digested with RNase 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Probes digested with DNase 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NOTE – efficiency of </a:t>
            </a:r>
            <a:r>
              <a:rPr lang="en-GB" dirty="0" err="1"/>
              <a:t>rRNA</a:t>
            </a:r>
            <a:r>
              <a:rPr lang="en-GB" dirty="0"/>
              <a:t> removal may vary between species / samples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mRNA enrichment – </a:t>
            </a:r>
            <a:r>
              <a:rPr lang="en-GB" b="1" u="sng" dirty="0"/>
              <a:t>mRNA-</a:t>
            </a:r>
            <a:r>
              <a:rPr lang="en-GB" b="1" u="sng" dirty="0" err="1"/>
              <a:t>seq</a:t>
            </a:r>
            <a:endParaRPr lang="en-GB" b="1" u="sng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Selective reverse transcription of mRNA using either </a:t>
            </a:r>
            <a:r>
              <a:rPr lang="en-GB" dirty="0" err="1"/>
              <a:t>OligodT</a:t>
            </a:r>
            <a:r>
              <a:rPr lang="en-GB" dirty="0"/>
              <a:t> primed RT OR </a:t>
            </a:r>
            <a:r>
              <a:rPr lang="en-GB" dirty="0" err="1"/>
              <a:t>polyA</a:t>
            </a:r>
            <a:r>
              <a:rPr lang="en-GB" dirty="0"/>
              <a:t> selection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6" name="Picture 5" descr="Figure 7-16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5"/>
          <a:stretch>
            <a:fillRect/>
          </a:stretch>
        </p:blipFill>
        <p:spPr bwMode="auto">
          <a:xfrm>
            <a:off x="8070055" y="3684514"/>
            <a:ext cx="3886872" cy="1276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9035"/>
          <a:stretch/>
        </p:blipFill>
        <p:spPr>
          <a:xfrm>
            <a:off x="9071114" y="1430741"/>
            <a:ext cx="2121819" cy="192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5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15188" y="1060842"/>
            <a:ext cx="852593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400" dirty="0"/>
              <a:t>Start with highest quality freshest material possible 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400" dirty="0"/>
              <a:t>Use </a:t>
            </a:r>
            <a:r>
              <a:rPr lang="en-GB" sz="2400" dirty="0" err="1"/>
              <a:t>TRIzol</a:t>
            </a:r>
            <a:r>
              <a:rPr lang="en-GB" sz="2400" dirty="0"/>
              <a:t>, column or bead based extraction system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400" dirty="0"/>
              <a:t>DNase treat the sample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400" dirty="0"/>
              <a:t>Check for contamination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GB" sz="2400" dirty="0"/>
              <a:t>Clean up any contamination (e.g. </a:t>
            </a:r>
            <a:r>
              <a:rPr lang="en-GB" sz="2400" dirty="0" err="1"/>
              <a:t>guanidinium</a:t>
            </a:r>
            <a:r>
              <a:rPr lang="en-GB" sz="2400" dirty="0"/>
              <a:t> or phenol) with secondary column or bead purification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400" dirty="0"/>
              <a:t>Accurately quantify RNA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400" dirty="0"/>
              <a:t>Assess quality of RNA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400" dirty="0"/>
              <a:t>Congratulate yourself... The easy bit is done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GB" sz="2400" dirty="0"/>
          </a:p>
        </p:txBody>
      </p:sp>
      <p:pic>
        <p:nvPicPr>
          <p:cNvPr id="14340" name="Picture 4" descr="Self-congratulations GIFs - Get the best GIF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442" y="44109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60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4828" y="3163356"/>
            <a:ext cx="8384780" cy="3025776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Calibri (Body)"/>
              </a:rPr>
              <a:t>Noting... Poly A selection also depletes...</a:t>
            </a:r>
          </a:p>
          <a:p>
            <a:pPr marL="0" indent="0">
              <a:buNone/>
            </a:pPr>
            <a:endParaRPr lang="en-GB" sz="1600" dirty="0">
              <a:latin typeface="Calibri (Body)"/>
            </a:endParaRPr>
          </a:p>
          <a:p>
            <a:pPr lvl="1"/>
            <a:r>
              <a:rPr lang="en-GB" sz="1400" dirty="0">
                <a:latin typeface="Calibri (Body)"/>
              </a:rPr>
              <a:t>Ribosomal/Transfer RNA </a:t>
            </a:r>
          </a:p>
          <a:p>
            <a:pPr lvl="1"/>
            <a:r>
              <a:rPr lang="en-GB" sz="1400" dirty="0">
                <a:latin typeface="Calibri (Body)"/>
              </a:rPr>
              <a:t>Histone mRNA</a:t>
            </a:r>
          </a:p>
          <a:p>
            <a:pPr lvl="1"/>
            <a:r>
              <a:rPr lang="en-GB" sz="1400" dirty="0">
                <a:latin typeface="Calibri (Body)"/>
              </a:rPr>
              <a:t>Long-noncoding RNA  </a:t>
            </a:r>
          </a:p>
          <a:p>
            <a:pPr lvl="1"/>
            <a:r>
              <a:rPr lang="en-GB" sz="1400" dirty="0">
                <a:latin typeface="Calibri (Body)"/>
              </a:rPr>
              <a:t>Nascent intron containing transcripts</a:t>
            </a:r>
          </a:p>
          <a:p>
            <a:pPr lvl="1"/>
            <a:r>
              <a:rPr lang="en-GB" sz="1400" dirty="0">
                <a:latin typeface="Calibri (Body)"/>
              </a:rPr>
              <a:t>Micro RNA</a:t>
            </a:r>
          </a:p>
          <a:p>
            <a:pPr lvl="1"/>
            <a:r>
              <a:rPr lang="en-GB" sz="1400" dirty="0">
                <a:latin typeface="Calibri (Body)"/>
              </a:rPr>
              <a:t>Degraded RNA</a:t>
            </a:r>
          </a:p>
          <a:p>
            <a:pPr lvl="1"/>
            <a:r>
              <a:rPr lang="en-GB" sz="1400" dirty="0">
                <a:latin typeface="Calibri (Body)"/>
              </a:rPr>
              <a:t>Many viral transcripts</a:t>
            </a:r>
          </a:p>
          <a:p>
            <a:pPr lvl="1"/>
            <a:r>
              <a:rPr lang="en-GB" sz="1400" dirty="0">
                <a:latin typeface="Calibri (Body)"/>
              </a:rPr>
              <a:t>Most prokaryote transcripts</a:t>
            </a:r>
          </a:p>
        </p:txBody>
      </p:sp>
      <p:pic>
        <p:nvPicPr>
          <p:cNvPr id="7170" name="Picture 2" descr="Throw Your Rubbish In The Bin Sticker - Put Litter In Bin Sign, HD Png  Download - kind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9" t="6963" r="17041" b="5649"/>
          <a:stretch/>
        </p:blipFill>
        <p:spPr bwMode="auto">
          <a:xfrm>
            <a:off x="6659124" y="3334504"/>
            <a:ext cx="2645742" cy="268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1734" y="397948"/>
            <a:ext cx="3490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 (Body)"/>
              </a:rPr>
              <a:t>Library Preparation – </a:t>
            </a:r>
            <a:r>
              <a:rPr lang="en-GB" sz="2000" b="1" dirty="0" err="1">
                <a:latin typeface="Calibri (Body)"/>
              </a:rPr>
              <a:t>rRNA</a:t>
            </a:r>
            <a:endParaRPr lang="en-GB" sz="2000" b="1" dirty="0">
              <a:latin typeface="Calibri (Body)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24828" y="1218781"/>
            <a:ext cx="8384780" cy="147732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1" algn="ctr"/>
            <a:endParaRPr lang="en-GB" b="1" dirty="0"/>
          </a:p>
          <a:p>
            <a:pPr lvl="1" algn="ctr"/>
            <a:r>
              <a:rPr lang="en-GB" b="1" dirty="0"/>
              <a:t>For differential gene expression analysis, it is best to enrich for Poly(A)+ (unless you are aiming to obtain information about long non-coding RNAs), but ribosomal RNA depletion is also very common.</a:t>
            </a:r>
          </a:p>
          <a:p>
            <a:pPr lvl="1" algn="ctr"/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77330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4828" y="3163356"/>
            <a:ext cx="8384780" cy="3025776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Calibri (Body)"/>
              </a:rPr>
              <a:t>Oligo(</a:t>
            </a:r>
            <a:r>
              <a:rPr lang="en-GB" sz="1600" dirty="0" err="1">
                <a:latin typeface="Calibri (Body)"/>
              </a:rPr>
              <a:t>dT</a:t>
            </a:r>
            <a:r>
              <a:rPr lang="en-GB" sz="1600" dirty="0">
                <a:latin typeface="Calibri (Body)"/>
              </a:rPr>
              <a:t>) RT also depletes...</a:t>
            </a:r>
          </a:p>
          <a:p>
            <a:pPr marL="0" indent="0">
              <a:buNone/>
            </a:pPr>
            <a:endParaRPr lang="en-GB" sz="1600" dirty="0">
              <a:latin typeface="Calibri (Body)"/>
            </a:endParaRPr>
          </a:p>
          <a:p>
            <a:pPr lvl="1"/>
            <a:r>
              <a:rPr lang="en-GB" sz="1400" dirty="0">
                <a:latin typeface="Calibri (Body)"/>
              </a:rPr>
              <a:t>Ribosomal/Transfer RNA </a:t>
            </a:r>
          </a:p>
          <a:p>
            <a:pPr lvl="1"/>
            <a:r>
              <a:rPr lang="en-GB" sz="1400" dirty="0">
                <a:latin typeface="Calibri (Body)"/>
              </a:rPr>
              <a:t>Histone mRNA</a:t>
            </a:r>
          </a:p>
          <a:p>
            <a:pPr lvl="1"/>
            <a:r>
              <a:rPr lang="en-GB" sz="1400" dirty="0">
                <a:latin typeface="Calibri (Body)"/>
              </a:rPr>
              <a:t>Long-noncoding RNA  </a:t>
            </a:r>
          </a:p>
          <a:p>
            <a:pPr lvl="1"/>
            <a:r>
              <a:rPr lang="en-GB" sz="1400" dirty="0">
                <a:latin typeface="Calibri (Body)"/>
              </a:rPr>
              <a:t>Nascent intron containing transcripts</a:t>
            </a:r>
          </a:p>
          <a:p>
            <a:pPr lvl="1"/>
            <a:r>
              <a:rPr lang="en-GB" sz="1400" dirty="0">
                <a:latin typeface="Calibri (Body)"/>
              </a:rPr>
              <a:t>Micro RNA</a:t>
            </a:r>
          </a:p>
          <a:p>
            <a:pPr lvl="1"/>
            <a:r>
              <a:rPr lang="en-GB" sz="1400" dirty="0">
                <a:latin typeface="Calibri (Body)"/>
              </a:rPr>
              <a:t>Degraded RNA</a:t>
            </a:r>
          </a:p>
          <a:p>
            <a:pPr lvl="1"/>
            <a:r>
              <a:rPr lang="en-GB" sz="1400" dirty="0">
                <a:latin typeface="Calibri (Body)"/>
              </a:rPr>
              <a:t>Many viral transcripts</a:t>
            </a:r>
          </a:p>
          <a:p>
            <a:pPr lvl="1"/>
            <a:r>
              <a:rPr lang="en-GB" sz="1400" dirty="0">
                <a:latin typeface="Calibri (Body)"/>
              </a:rPr>
              <a:t>Most prokaryote transcripts</a:t>
            </a:r>
          </a:p>
        </p:txBody>
      </p:sp>
      <p:pic>
        <p:nvPicPr>
          <p:cNvPr id="7170" name="Picture 2" descr="Throw Your Rubbish In The Bin Sticker - Put Litter In Bin Sign, HD Png  Download - kind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9" t="6963" r="17041" b="5649"/>
          <a:stretch/>
        </p:blipFill>
        <p:spPr bwMode="auto">
          <a:xfrm>
            <a:off x="6659124" y="3334504"/>
            <a:ext cx="2645742" cy="268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1734" y="397948"/>
            <a:ext cx="2549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 (Body)"/>
              </a:rPr>
              <a:t>Library Preparation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024828" y="1218781"/>
            <a:ext cx="8384780" cy="147732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1" algn="ctr"/>
            <a:endParaRPr lang="en-GB" b="1" dirty="0"/>
          </a:p>
          <a:p>
            <a:pPr lvl="1" algn="ctr"/>
            <a:r>
              <a:rPr lang="en-GB" b="1" dirty="0"/>
              <a:t>For differential gene expression analysis, it is best to enrich for Poly(A)+, unless you are aiming to obtain information about long non-coding RNAs, then do a ribosomal RNA depletion.</a:t>
            </a:r>
          </a:p>
          <a:p>
            <a:pPr lvl="1" algn="ctr"/>
            <a:endParaRPr lang="en-GB" b="1" dirty="0"/>
          </a:p>
        </p:txBody>
      </p:sp>
      <p:sp>
        <p:nvSpPr>
          <p:cNvPr id="6" name="Rectangle 5"/>
          <p:cNvSpPr/>
          <p:nvPr/>
        </p:nvSpPr>
        <p:spPr>
          <a:xfrm>
            <a:off x="1888066" y="1984571"/>
            <a:ext cx="8737600" cy="3046988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Test your sample storage and extraction method prior to any large-scale experiment. 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Determine the quantity and quality of your sample.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Note special requirements for experiment 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Decide if you are performing mRNA-</a:t>
            </a:r>
            <a:r>
              <a:rPr lang="en-GB" sz="2400" dirty="0" err="1"/>
              <a:t>seq</a:t>
            </a:r>
            <a:r>
              <a:rPr lang="en-GB" sz="2400" dirty="0"/>
              <a:t> or </a:t>
            </a:r>
            <a:r>
              <a:rPr lang="en-GB" sz="2400" dirty="0" err="1"/>
              <a:t>rRNA</a:t>
            </a:r>
            <a:r>
              <a:rPr lang="en-GB" sz="2400" dirty="0"/>
              <a:t> depletion</a:t>
            </a:r>
          </a:p>
        </p:txBody>
      </p:sp>
    </p:spTree>
    <p:extLst>
      <p:ext uri="{BB962C8B-B14F-4D97-AF65-F5344CB8AC3E}">
        <p14:creationId xmlns:p14="http://schemas.microsoft.com/office/powerpoint/2010/main" val="4134371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8867" y="457215"/>
            <a:ext cx="4952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 (Body)"/>
              </a:rPr>
              <a:t>Library Preparation – Illumina </a:t>
            </a:r>
            <a:r>
              <a:rPr lang="en-GB" sz="2000" b="1" dirty="0" err="1">
                <a:latin typeface="Calibri (Body)"/>
              </a:rPr>
              <a:t>TruSeq</a:t>
            </a:r>
            <a:r>
              <a:rPr lang="en-GB" sz="2000" b="1" dirty="0">
                <a:latin typeface="Calibri (Body)"/>
              </a:rPr>
              <a:t>...</a:t>
            </a:r>
          </a:p>
        </p:txBody>
      </p:sp>
      <p:pic>
        <p:nvPicPr>
          <p:cNvPr id="13314" name="Picture 2" descr="An Introduction to RNA-se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67" y="857325"/>
            <a:ext cx="7433733" cy="454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07533" y="5613400"/>
            <a:ext cx="10864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Tru-Seq</a:t>
            </a:r>
            <a:r>
              <a:rPr lang="en-GB" dirty="0"/>
              <a:t> is poly-A selection. 3’ biased sequencing is similar... But primes off poly A rather than with random primer.</a:t>
            </a:r>
          </a:p>
        </p:txBody>
      </p:sp>
    </p:spTree>
    <p:extLst>
      <p:ext uri="{BB962C8B-B14F-4D97-AF65-F5344CB8AC3E}">
        <p14:creationId xmlns:p14="http://schemas.microsoft.com/office/powerpoint/2010/main" val="4249184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592" r="1307"/>
          <a:stretch/>
        </p:blipFill>
        <p:spPr>
          <a:xfrm>
            <a:off x="1879599" y="585158"/>
            <a:ext cx="9211735" cy="53170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800" y="127001"/>
            <a:ext cx="214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Library </a:t>
            </a:r>
            <a:r>
              <a:rPr lang="en-GB" dirty="0" err="1"/>
              <a:t>Strandedness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33799" y="6079067"/>
            <a:ext cx="5467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Can be useful for certain applications ( ) but costs more. </a:t>
            </a:r>
          </a:p>
        </p:txBody>
      </p:sp>
    </p:spTree>
    <p:extLst>
      <p:ext uri="{BB962C8B-B14F-4D97-AF65-F5344CB8AC3E}">
        <p14:creationId xmlns:p14="http://schemas.microsoft.com/office/powerpoint/2010/main" val="4055869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640862"/>
            <a:ext cx="9914467" cy="62094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800" y="127001"/>
            <a:ext cx="214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Library </a:t>
            </a:r>
            <a:r>
              <a:rPr lang="en-GB" dirty="0" err="1"/>
              <a:t>Strandedness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6520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334" y="270948"/>
            <a:ext cx="41024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 (Body)"/>
              </a:rPr>
              <a:t>Library Preparation – Barcoding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3" y="1463133"/>
            <a:ext cx="6383868" cy="46194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333" y="807830"/>
            <a:ext cx="822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Now a standard part of library prep – allows multiplexing of large numbers of samples.</a:t>
            </a:r>
          </a:p>
        </p:txBody>
      </p:sp>
    </p:spTree>
    <p:extLst>
      <p:ext uri="{BB962C8B-B14F-4D97-AF65-F5344CB8AC3E}">
        <p14:creationId xmlns:p14="http://schemas.microsoft.com/office/powerpoint/2010/main" val="2534733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8867" y="457215"/>
            <a:ext cx="3886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 (Body)"/>
              </a:rPr>
              <a:t>Library Preparation – Final QC</a:t>
            </a:r>
          </a:p>
        </p:txBody>
      </p:sp>
    </p:spTree>
    <p:extLst>
      <p:ext uri="{BB962C8B-B14F-4D97-AF65-F5344CB8AC3E}">
        <p14:creationId xmlns:p14="http://schemas.microsoft.com/office/powerpoint/2010/main" val="2665325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1734" y="397948"/>
            <a:ext cx="4695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 (Body)"/>
              </a:rPr>
              <a:t>On to the sequencing (the easy bit)...</a:t>
            </a:r>
          </a:p>
        </p:txBody>
      </p:sp>
      <p:pic>
        <p:nvPicPr>
          <p:cNvPr id="12290" name="Picture 2" descr="Mailbox GIFs | Teno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907" y="1789642"/>
            <a:ext cx="3984625" cy="313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381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1734" y="397948"/>
            <a:ext cx="776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 (Body)"/>
              </a:rPr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2229603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609" y="365125"/>
            <a:ext cx="10515600" cy="883438"/>
          </a:xfrm>
        </p:spPr>
        <p:txBody>
          <a:bodyPr>
            <a:normAutofit/>
          </a:bodyPr>
          <a:lstStyle/>
          <a:p>
            <a:r>
              <a:rPr lang="en-GB" sz="4000" dirty="0"/>
              <a:t>Other thoughts...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139" y="1340650"/>
            <a:ext cx="8044543" cy="4255861"/>
          </a:xfrm>
        </p:spPr>
        <p:txBody>
          <a:bodyPr>
            <a:noAutofit/>
          </a:bodyPr>
          <a:lstStyle/>
          <a:p>
            <a:r>
              <a:rPr lang="en-GB" sz="2400" dirty="0"/>
              <a:t>Logistics of posting RNA or samples... </a:t>
            </a:r>
          </a:p>
          <a:p>
            <a:pPr lvl="1"/>
            <a:r>
              <a:rPr lang="en-GB" sz="2000" dirty="0"/>
              <a:t>Frozen Samples can be sent on dry ice or dry </a:t>
            </a:r>
            <a:r>
              <a:rPr lang="en-GB" sz="2000" dirty="0" err="1"/>
              <a:t>shippe</a:t>
            </a:r>
            <a:endParaRPr lang="en-GB" sz="2000" dirty="0"/>
          </a:p>
          <a:p>
            <a:pPr lvl="1"/>
            <a:r>
              <a:rPr lang="en-GB" sz="2000" dirty="0" err="1"/>
              <a:t>RNAlater</a:t>
            </a:r>
            <a:r>
              <a:rPr lang="en-GB" sz="2000" dirty="0"/>
              <a:t> samples can be sent frozen, chilled, or if required at room temp for short trips. Where possible avoid freeze thaw cycles. Always have test samples.</a:t>
            </a:r>
          </a:p>
          <a:p>
            <a:pPr lvl="1"/>
            <a:r>
              <a:rPr lang="en-GB" sz="2000" dirty="0"/>
              <a:t>Purified RNA needs to be sent either on dry ice, or using a vapour (dry) shipper</a:t>
            </a:r>
          </a:p>
          <a:p>
            <a:pPr lvl="1"/>
            <a:r>
              <a:rPr lang="en-GB" sz="2000" dirty="0"/>
              <a:t>If shipping overseas... World courier are expensive but by far the safest</a:t>
            </a:r>
          </a:p>
          <a:p>
            <a:pPr lvl="1"/>
            <a:endParaRPr lang="en-GB" sz="2000" dirty="0"/>
          </a:p>
          <a:p>
            <a:r>
              <a:rPr lang="en-GB" sz="2400" dirty="0"/>
              <a:t>Long term storage of RNA requires different techniques</a:t>
            </a:r>
          </a:p>
          <a:p>
            <a:pPr lvl="1"/>
            <a:r>
              <a:rPr lang="en-GB" sz="2000" dirty="0"/>
              <a:t>RNA can be stored at -80 for several years but will eventually degrade.</a:t>
            </a:r>
          </a:p>
          <a:p>
            <a:pPr lvl="1"/>
            <a:r>
              <a:rPr lang="en-GB" sz="2000" dirty="0"/>
              <a:t>Can be stored in liquid nitrogen for longer</a:t>
            </a:r>
          </a:p>
          <a:p>
            <a:pPr lvl="1"/>
            <a:r>
              <a:rPr lang="en-GB" sz="2000" dirty="0"/>
              <a:t>For long term storage, precipitate RNA (with Acetate and ethanol) and store RNA pellet on ethanol at -80</a:t>
            </a:r>
          </a:p>
          <a:p>
            <a:pPr marL="457200" lvl="1" indent="0">
              <a:buNone/>
            </a:pPr>
            <a:endParaRPr lang="en-GB" sz="2200" dirty="0"/>
          </a:p>
        </p:txBody>
      </p:sp>
      <p:pic>
        <p:nvPicPr>
          <p:cNvPr id="3082" name="Picture 10" descr="MVE Vapor Shipper Serie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9" t="7010" r="21328" b="4305"/>
          <a:stretch/>
        </p:blipFill>
        <p:spPr bwMode="auto">
          <a:xfrm>
            <a:off x="9989743" y="1690688"/>
            <a:ext cx="1970028" cy="302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277" y="365125"/>
            <a:ext cx="1724932" cy="1724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743" y="4923411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01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4" y="147193"/>
            <a:ext cx="10515600" cy="636469"/>
          </a:xfrm>
        </p:spPr>
        <p:txBody>
          <a:bodyPr>
            <a:normAutofit/>
          </a:bodyPr>
          <a:lstStyle/>
          <a:p>
            <a:r>
              <a:rPr lang="en-GB" sz="3600" dirty="0"/>
              <a:t>RNA...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120776"/>
            <a:ext cx="10515600" cy="4351338"/>
          </a:xfrm>
        </p:spPr>
        <p:txBody>
          <a:bodyPr>
            <a:normAutofit/>
          </a:bodyPr>
          <a:lstStyle/>
          <a:p>
            <a:r>
              <a:rPr lang="en-GB" sz="2000" dirty="0" err="1"/>
              <a:t>rRNA</a:t>
            </a:r>
            <a:r>
              <a:rPr lang="en-GB" sz="2000" dirty="0"/>
              <a:t>  ~ 80% ribosomal mass in a cell</a:t>
            </a:r>
          </a:p>
          <a:p>
            <a:r>
              <a:rPr lang="en-GB" sz="2000" dirty="0"/>
              <a:t>mRNA ~ 1-5% ribosomal mass in a cell</a:t>
            </a:r>
          </a:p>
        </p:txBody>
      </p:sp>
      <p:pic>
        <p:nvPicPr>
          <p:cNvPr id="4" name="Picture 3" descr="Figure 7-16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5"/>
          <a:stretch>
            <a:fillRect/>
          </a:stretch>
        </p:blipFill>
        <p:spPr bwMode="auto">
          <a:xfrm>
            <a:off x="6446157" y="639997"/>
            <a:ext cx="5387068" cy="165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259412" y="2336914"/>
            <a:ext cx="90678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r>
              <a:rPr lang="en-US" altLang="en-US" sz="1100" dirty="0"/>
              <a:t>Figure 7-10 </a:t>
            </a:r>
            <a:r>
              <a:rPr lang="en-US" altLang="en-US" sz="1100" i="1" dirty="0"/>
              <a:t> Essential Cell Biology </a:t>
            </a:r>
            <a:r>
              <a:rPr lang="en-US" altLang="en-US" sz="1100" dirty="0"/>
              <a:t>(© Garland Science 2010)</a:t>
            </a:r>
          </a:p>
        </p:txBody>
      </p:sp>
      <p:graphicFrame>
        <p:nvGraphicFramePr>
          <p:cNvPr id="6" name="Group 35"/>
          <p:cNvGraphicFramePr>
            <a:graphicFrameLocks noGrp="1"/>
          </p:cNvGraphicFramePr>
          <p:nvPr/>
        </p:nvGraphicFramePr>
        <p:xfrm>
          <a:off x="468538" y="3454564"/>
          <a:ext cx="11364687" cy="1681794"/>
        </p:xfrm>
        <a:graphic>
          <a:graphicData uri="http://schemas.openxmlformats.org/drawingml/2006/table">
            <a:tbl>
              <a:tblPr/>
              <a:tblGrid>
                <a:gridCol w="2975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41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2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Cell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Cell generation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Average mRNA half life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Range of mRNA half lives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4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Escherichia coli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 – 60 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 – 5 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 – 10 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4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Sacchromyces</a:t>
                      </a:r>
                      <a:r>
                        <a:rPr kumimoji="0" lang="en-GB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cerevisiae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 hr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22 min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 – 40 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7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Cultured mammalian cells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16 – 24 hr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 hr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&lt;30 min - 24 hr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217714" y="2759808"/>
            <a:ext cx="10515600" cy="636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mRNA is short lived</a:t>
            </a:r>
          </a:p>
        </p:txBody>
      </p:sp>
    </p:spTree>
    <p:extLst>
      <p:ext uri="{BB962C8B-B14F-4D97-AF65-F5344CB8AC3E}">
        <p14:creationId xmlns:p14="http://schemas.microsoft.com/office/powerpoint/2010/main" val="1170515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9469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57" y="452211"/>
            <a:ext cx="10515600" cy="549275"/>
          </a:xfrm>
        </p:spPr>
        <p:txBody>
          <a:bodyPr>
            <a:noAutofit/>
          </a:bodyPr>
          <a:lstStyle/>
          <a:p>
            <a:r>
              <a:rPr lang="en-GB" sz="3600" dirty="0"/>
              <a:t>RNA gel loading buffer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752928" y="1236546"/>
          <a:ext cx="10686144" cy="496706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964543">
                  <a:extLst>
                    <a:ext uri="{9D8B030D-6E8A-4147-A177-3AD203B41FA5}">
                      <a16:colId xmlns:a16="http://schemas.microsoft.com/office/drawing/2014/main" val="1542049894"/>
                    </a:ext>
                  </a:extLst>
                </a:gridCol>
                <a:gridCol w="4159553">
                  <a:extLst>
                    <a:ext uri="{9D8B030D-6E8A-4147-A177-3AD203B41FA5}">
                      <a16:colId xmlns:a16="http://schemas.microsoft.com/office/drawing/2014/main" val="3266020327"/>
                    </a:ext>
                  </a:extLst>
                </a:gridCol>
                <a:gridCol w="3562048">
                  <a:extLst>
                    <a:ext uri="{9D8B030D-6E8A-4147-A177-3AD203B41FA5}">
                      <a16:colId xmlns:a16="http://schemas.microsoft.com/office/drawing/2014/main" val="2230448168"/>
                    </a:ext>
                  </a:extLst>
                </a:gridCol>
              </a:tblGrid>
              <a:tr h="601781">
                <a:tc>
                  <a:txBody>
                    <a:bodyPr/>
                    <a:lstStyle/>
                    <a:p>
                      <a:pPr algn="l" fontAlgn="base"/>
                      <a:r>
                        <a:rPr lang="en-GB" sz="2400" b="1" dirty="0">
                          <a:effectLst/>
                        </a:rPr>
                        <a:t>Reagent</a:t>
                      </a:r>
                      <a:endParaRPr lang="en-GB" sz="2400" b="1" dirty="0">
                        <a:effectLst/>
                        <a:latin typeface="inherit"/>
                      </a:endParaRP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400" b="1" dirty="0">
                          <a:effectLst/>
                        </a:rPr>
                        <a:t>Quantity (for 10 mL of 1.5×)</a:t>
                      </a:r>
                      <a:endParaRPr lang="en-GB" sz="2400" b="1" dirty="0">
                        <a:effectLst/>
                        <a:latin typeface="inherit"/>
                      </a:endParaRP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400" b="1" dirty="0">
                          <a:effectLst/>
                        </a:rPr>
                        <a:t>Final concentration</a:t>
                      </a:r>
                      <a:endParaRPr lang="en-GB" sz="2400" b="1" dirty="0">
                        <a:effectLst/>
                        <a:latin typeface="inherit"/>
                      </a:endParaRPr>
                    </a:p>
                  </a:txBody>
                  <a:tcPr marL="46291" marR="46291" marT="23145" marB="23145" anchor="ctr"/>
                </a:tc>
                <a:extLst>
                  <a:ext uri="{0D108BD9-81ED-4DB2-BD59-A6C34878D82A}">
                    <a16:rowId xmlns:a16="http://schemas.microsoft.com/office/drawing/2014/main" val="1632052086"/>
                  </a:ext>
                </a:extLst>
              </a:tr>
              <a:tr h="462908">
                <a:tc>
                  <a:txBody>
                    <a:bodyPr/>
                    <a:lstStyle/>
                    <a:p>
                      <a:pPr algn="l" fontAlgn="base"/>
                      <a:r>
                        <a:rPr lang="en-GB" sz="2400" dirty="0" err="1">
                          <a:effectLst/>
                        </a:rPr>
                        <a:t>Formamide</a:t>
                      </a:r>
                      <a:r>
                        <a:rPr lang="en-GB" sz="2400" dirty="0">
                          <a:effectLst/>
                        </a:rPr>
                        <a:t>, ultrapure</a:t>
                      </a:r>
                      <a:endParaRPr lang="en-GB" sz="2400" b="0" dirty="0">
                        <a:effectLst/>
                        <a:latin typeface="inherit"/>
                      </a:endParaRP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400" dirty="0">
                          <a:effectLst/>
                        </a:rPr>
                        <a:t>9.5 mL</a:t>
                      </a:r>
                      <a:endParaRPr lang="en-GB" sz="2400" b="0" dirty="0">
                        <a:effectLst/>
                        <a:latin typeface="inherit"/>
                      </a:endParaRP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400" dirty="0">
                          <a:effectLst/>
                        </a:rPr>
                        <a:t>  95%</a:t>
                      </a:r>
                      <a:endParaRPr lang="en-GB" sz="2400" b="0" dirty="0">
                        <a:effectLst/>
                        <a:latin typeface="inherit"/>
                      </a:endParaRPr>
                    </a:p>
                  </a:txBody>
                  <a:tcPr marL="46291" marR="46291" marT="23145" marB="23145" anchor="ctr"/>
                </a:tc>
                <a:extLst>
                  <a:ext uri="{0D108BD9-81ED-4DB2-BD59-A6C34878D82A}">
                    <a16:rowId xmlns:a16="http://schemas.microsoft.com/office/drawing/2014/main" val="2384716114"/>
                  </a:ext>
                </a:extLst>
              </a:tr>
              <a:tr h="601781">
                <a:tc>
                  <a:txBody>
                    <a:bodyPr/>
                    <a:lstStyle/>
                    <a:p>
                      <a:pPr algn="l" fontAlgn="base"/>
                      <a:r>
                        <a:rPr lang="en-GB" sz="2400">
                          <a:effectLst/>
                        </a:rPr>
                        <a:t>Bromophenol blue (2.5%, w/v)</a:t>
                      </a:r>
                      <a:endParaRPr lang="en-GB" sz="2400" b="0">
                        <a:effectLst/>
                        <a:latin typeface="inherit"/>
                      </a:endParaRP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400" dirty="0">
                          <a:effectLst/>
                        </a:rPr>
                        <a:t>100 µL</a:t>
                      </a:r>
                      <a:endParaRPr lang="en-GB" sz="2400" b="0" dirty="0">
                        <a:effectLst/>
                        <a:latin typeface="inherit"/>
                      </a:endParaRP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400">
                          <a:effectLst/>
                        </a:rPr>
                        <a:t>0.025%</a:t>
                      </a:r>
                      <a:endParaRPr lang="en-GB" sz="2400" b="0">
                        <a:effectLst/>
                        <a:latin typeface="inherit"/>
                      </a:endParaRPr>
                    </a:p>
                  </a:txBody>
                  <a:tcPr marL="46291" marR="46291" marT="23145" marB="23145" anchor="ctr"/>
                </a:tc>
                <a:extLst>
                  <a:ext uri="{0D108BD9-81ED-4DB2-BD59-A6C34878D82A}">
                    <a16:rowId xmlns:a16="http://schemas.microsoft.com/office/drawing/2014/main" val="2531907820"/>
                  </a:ext>
                </a:extLst>
              </a:tr>
              <a:tr h="740653">
                <a:tc>
                  <a:txBody>
                    <a:bodyPr/>
                    <a:lstStyle/>
                    <a:p>
                      <a:pPr algn="l" fontAlgn="base"/>
                      <a:r>
                        <a:rPr lang="en-GB" sz="2400" dirty="0">
                          <a:effectLst/>
                        </a:rPr>
                        <a:t>Xylene </a:t>
                      </a:r>
                      <a:r>
                        <a:rPr lang="en-GB" sz="2400" dirty="0" err="1">
                          <a:effectLst/>
                        </a:rPr>
                        <a:t>cyanol</a:t>
                      </a:r>
                      <a:r>
                        <a:rPr lang="en-GB" sz="2400" dirty="0">
                          <a:effectLst/>
                        </a:rPr>
                        <a:t> FF (2.5%, w/v)</a:t>
                      </a:r>
                      <a:endParaRPr lang="en-GB" sz="2400" b="0" dirty="0">
                        <a:effectLst/>
                        <a:latin typeface="inherit"/>
                      </a:endParaRP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400" dirty="0">
                          <a:effectLst/>
                        </a:rPr>
                        <a:t>100 µL</a:t>
                      </a:r>
                      <a:endParaRPr lang="en-GB" sz="2400" b="0" dirty="0">
                        <a:effectLst/>
                        <a:latin typeface="inherit"/>
                      </a:endParaRP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400">
                          <a:effectLst/>
                        </a:rPr>
                        <a:t>0.025%</a:t>
                      </a:r>
                      <a:endParaRPr lang="en-GB" sz="2400" b="0">
                        <a:effectLst/>
                        <a:latin typeface="inherit"/>
                      </a:endParaRPr>
                    </a:p>
                  </a:txBody>
                  <a:tcPr marL="46291" marR="46291" marT="23145" marB="23145" anchor="ctr"/>
                </a:tc>
                <a:extLst>
                  <a:ext uri="{0D108BD9-81ED-4DB2-BD59-A6C34878D82A}">
                    <a16:rowId xmlns:a16="http://schemas.microsoft.com/office/drawing/2014/main" val="2172831294"/>
                  </a:ext>
                </a:extLst>
              </a:tr>
              <a:tr h="462908">
                <a:tc>
                  <a:txBody>
                    <a:bodyPr/>
                    <a:lstStyle/>
                    <a:p>
                      <a:pPr algn="l" fontAlgn="base"/>
                      <a:r>
                        <a:rPr lang="en-GB" sz="2400">
                          <a:effectLst/>
                        </a:rPr>
                        <a:t>EDTA (0.25 </a:t>
                      </a:r>
                      <a:r>
                        <a:rPr lang="en-GB" sz="2400" cap="all">
                          <a:effectLst/>
                        </a:rPr>
                        <a:t>M</a:t>
                      </a:r>
                      <a:r>
                        <a:rPr lang="en-GB" sz="2400">
                          <a:effectLst/>
                        </a:rPr>
                        <a:t>, pH 8.0)</a:t>
                      </a:r>
                      <a:endParaRPr lang="en-GB" sz="2400" b="0">
                        <a:effectLst/>
                        <a:latin typeface="inherit"/>
                      </a:endParaRP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400" dirty="0">
                          <a:effectLst/>
                        </a:rPr>
                        <a:t>200 µL</a:t>
                      </a:r>
                      <a:endParaRPr lang="en-GB" sz="2400" b="0" dirty="0">
                        <a:effectLst/>
                        <a:latin typeface="inherit"/>
                      </a:endParaRP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400">
                          <a:effectLst/>
                        </a:rPr>
                        <a:t>  5 m</a:t>
                      </a:r>
                      <a:r>
                        <a:rPr lang="en-GB" sz="2400" cap="all">
                          <a:effectLst/>
                        </a:rPr>
                        <a:t>M</a:t>
                      </a:r>
                      <a:endParaRPr lang="en-GB" sz="2400" b="0">
                        <a:effectLst/>
                        <a:latin typeface="inherit"/>
                      </a:endParaRPr>
                    </a:p>
                  </a:txBody>
                  <a:tcPr marL="46291" marR="46291" marT="23145" marB="23145" anchor="ctr"/>
                </a:tc>
                <a:extLst>
                  <a:ext uri="{0D108BD9-81ED-4DB2-BD59-A6C34878D82A}">
                    <a16:rowId xmlns:a16="http://schemas.microsoft.com/office/drawing/2014/main" val="2041480448"/>
                  </a:ext>
                </a:extLst>
              </a:tr>
              <a:tr h="185163">
                <a:tc>
                  <a:txBody>
                    <a:bodyPr/>
                    <a:lstStyle/>
                    <a:p>
                      <a:pPr algn="l" fontAlgn="base"/>
                      <a:endParaRPr lang="en-GB" sz="2400" b="0">
                        <a:effectLst/>
                        <a:latin typeface="inherit"/>
                      </a:endParaRP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pPr algn="l" fontAlgn="base"/>
                      <a:endParaRPr lang="en-GB" sz="2400" b="0" dirty="0">
                        <a:effectLst/>
                        <a:latin typeface="inherit"/>
                      </a:endParaRP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pPr algn="l" fontAlgn="base"/>
                      <a:endParaRPr lang="en-GB" sz="2400" b="0">
                        <a:effectLst/>
                        <a:latin typeface="inherit"/>
                      </a:endParaRPr>
                    </a:p>
                  </a:txBody>
                  <a:tcPr marL="46291" marR="46291" marT="23145" marB="23145" anchor="ctr"/>
                </a:tc>
                <a:extLst>
                  <a:ext uri="{0D108BD9-81ED-4DB2-BD59-A6C34878D82A}">
                    <a16:rowId xmlns:a16="http://schemas.microsoft.com/office/drawing/2014/main" val="69603443"/>
                  </a:ext>
                </a:extLst>
              </a:tr>
              <a:tr h="1471794">
                <a:tc gridSpan="3">
                  <a:txBody>
                    <a:bodyPr/>
                    <a:lstStyle/>
                    <a:p>
                      <a:pPr algn="l" fontAlgn="base"/>
                      <a:r>
                        <a:rPr lang="en-GB" sz="2000" dirty="0">
                          <a:effectLst/>
                        </a:rPr>
                        <a:t>Use 5 µL for a 2.5-μL sample. Purchase a distilled, deionized preparation of </a:t>
                      </a:r>
                      <a:r>
                        <a:rPr lang="en-GB" sz="2000" dirty="0" err="1">
                          <a:effectLst/>
                        </a:rPr>
                        <a:t>formamide</a:t>
                      </a:r>
                      <a:r>
                        <a:rPr lang="en-GB" sz="2000" dirty="0">
                          <a:effectLst/>
                        </a:rPr>
                        <a:t> and the above loading dyes. Store in small (1-mL) aliquots for up to 1 </a:t>
                      </a:r>
                      <a:r>
                        <a:rPr lang="en-GB" sz="2000" dirty="0" err="1">
                          <a:effectLst/>
                        </a:rPr>
                        <a:t>yr</a:t>
                      </a:r>
                      <a:r>
                        <a:rPr lang="en-GB" sz="2000" dirty="0">
                          <a:effectLst/>
                        </a:rPr>
                        <a:t> at −20°C. This solution is available commercially (</a:t>
                      </a:r>
                      <a:r>
                        <a:rPr lang="en-GB" sz="2000" dirty="0" err="1">
                          <a:effectLst/>
                        </a:rPr>
                        <a:t>Ambion</a:t>
                      </a:r>
                      <a:r>
                        <a:rPr lang="en-GB" sz="2000" dirty="0">
                          <a:effectLst/>
                        </a:rPr>
                        <a:t>) and is recommended over homemade.</a:t>
                      </a:r>
                      <a:endParaRPr lang="en-GB" sz="2000" b="0" dirty="0">
                        <a:effectLst/>
                        <a:latin typeface="inherit"/>
                      </a:endParaRPr>
                    </a:p>
                  </a:txBody>
                  <a:tcPr marL="46291" marR="46291" marT="23145" marB="23145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7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724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218607"/>
            <a:ext cx="9537700" cy="876300"/>
          </a:xfrm>
        </p:spPr>
        <p:txBody>
          <a:bodyPr>
            <a:noAutofit/>
          </a:bodyPr>
          <a:lstStyle/>
          <a:p>
            <a:r>
              <a:rPr lang="en-GB" sz="3200" b="1" dirty="0">
                <a:latin typeface="+mn-lt"/>
              </a:rPr>
              <a:t>RNA degradation</a:t>
            </a:r>
            <a:br>
              <a:rPr lang="en-GB" sz="3200" b="1" dirty="0">
                <a:latin typeface="+mn-lt"/>
              </a:rPr>
            </a:br>
            <a:r>
              <a:rPr lang="en-GB" sz="3200" b="1" dirty="0">
                <a:latin typeface="+mn-lt"/>
              </a:rPr>
              <a:t>	– magic and mystery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153" y="1883699"/>
            <a:ext cx="748722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/>
              <a:t>Physical / chemical...</a:t>
            </a:r>
          </a:p>
          <a:p>
            <a:r>
              <a:rPr lang="en-GB" sz="2000" dirty="0"/>
              <a:t>RNA can degrade in solution through hydrolysis, a process enhanced by heat and high </a:t>
            </a:r>
            <a:r>
              <a:rPr lang="en-GB" sz="2000" dirty="0" err="1"/>
              <a:t>pH.</a:t>
            </a:r>
            <a:r>
              <a:rPr lang="en-GB" sz="2000" dirty="0"/>
              <a:t> </a:t>
            </a:r>
          </a:p>
          <a:p>
            <a:endParaRPr lang="en-GB" sz="2000" b="1" dirty="0"/>
          </a:p>
          <a:p>
            <a:pPr marL="0" indent="0">
              <a:buNone/>
            </a:pPr>
            <a:r>
              <a:rPr lang="en-GB" sz="2000" b="1" dirty="0"/>
              <a:t>Ribonucleases </a:t>
            </a:r>
          </a:p>
          <a:p>
            <a:r>
              <a:rPr lang="en-GB" sz="2000" dirty="0" err="1"/>
              <a:t>RNAses</a:t>
            </a:r>
            <a:r>
              <a:rPr lang="en-GB" sz="2000" dirty="0"/>
              <a:t> are enzymes that directly and rapidly degrade RNA.</a:t>
            </a:r>
          </a:p>
          <a:p>
            <a:r>
              <a:rPr lang="en-GB" sz="2000" dirty="0"/>
              <a:t>Remain active at -20 °C.</a:t>
            </a:r>
          </a:p>
          <a:p>
            <a:r>
              <a:rPr lang="en-GB" sz="2000" dirty="0"/>
              <a:t>Exist virtually everywhere. </a:t>
            </a:r>
          </a:p>
          <a:p>
            <a:pPr lvl="1"/>
            <a:endParaRPr lang="en-GB" sz="1800" dirty="0"/>
          </a:p>
        </p:txBody>
      </p:sp>
      <p:sp>
        <p:nvSpPr>
          <p:cNvPr id="4" name="Rectangle 3"/>
          <p:cNvSpPr/>
          <p:nvPr/>
        </p:nvSpPr>
        <p:spPr>
          <a:xfrm>
            <a:off x="8024210" y="2837877"/>
            <a:ext cx="3906052" cy="317009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solidFill>
                  <a:srgbClr val="FF0000"/>
                </a:solidFill>
              </a:rPr>
              <a:t>RNAses</a:t>
            </a:r>
            <a:r>
              <a:rPr lang="en-GB" sz="2000" dirty="0">
                <a:solidFill>
                  <a:srgbClr val="FF0000"/>
                </a:solidFill>
              </a:rPr>
              <a:t> are a very common justification for degraded RNA... </a:t>
            </a:r>
          </a:p>
          <a:p>
            <a:pPr algn="ctr"/>
            <a:endParaRPr lang="en-GB" sz="2000" dirty="0">
              <a:solidFill>
                <a:srgbClr val="FF0000"/>
              </a:solidFill>
            </a:endParaRPr>
          </a:p>
          <a:p>
            <a:pPr algn="ctr"/>
            <a:r>
              <a:rPr lang="en-GB" sz="2000" dirty="0" err="1">
                <a:solidFill>
                  <a:srgbClr val="FF0000"/>
                </a:solidFill>
              </a:rPr>
              <a:t>Degredation</a:t>
            </a:r>
            <a:r>
              <a:rPr lang="en-GB" sz="2000" dirty="0">
                <a:solidFill>
                  <a:srgbClr val="FF0000"/>
                </a:solidFill>
              </a:rPr>
              <a:t> only usually occurs when good practice is missing</a:t>
            </a:r>
          </a:p>
          <a:p>
            <a:pPr algn="ctr"/>
            <a:r>
              <a:rPr lang="en-GB" sz="2000" b="1" dirty="0">
                <a:solidFill>
                  <a:srgbClr val="FF0000"/>
                </a:solidFill>
              </a:rPr>
              <a:t>(no magic or mystery involved!). </a:t>
            </a:r>
          </a:p>
          <a:p>
            <a:pPr algn="ctr"/>
            <a:endParaRPr lang="en-GB" sz="2000" dirty="0">
              <a:solidFill>
                <a:srgbClr val="FF0000"/>
              </a:solidFill>
            </a:endParaRPr>
          </a:p>
          <a:p>
            <a:pPr algn="ctr"/>
            <a:r>
              <a:rPr lang="en-GB" sz="2000" dirty="0">
                <a:solidFill>
                  <a:srgbClr val="FF0000"/>
                </a:solidFill>
              </a:rPr>
              <a:t>Practice + Being aware of your sample and processes will prevent most </a:t>
            </a:r>
            <a:r>
              <a:rPr lang="en-GB" sz="2000" dirty="0" err="1">
                <a:solidFill>
                  <a:srgbClr val="FF0000"/>
                </a:solidFill>
              </a:rPr>
              <a:t>RNAse</a:t>
            </a:r>
            <a:r>
              <a:rPr lang="en-GB" sz="2000" dirty="0">
                <a:solidFill>
                  <a:srgbClr val="FF0000"/>
                </a:solidFill>
              </a:rPr>
              <a:t> issues.</a:t>
            </a:r>
          </a:p>
        </p:txBody>
      </p:sp>
      <p:pic>
        <p:nvPicPr>
          <p:cNvPr id="7" name="Picture 2" descr="Things you may not have noticed about Lord Voldemort | Wizarding Worl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6" r="13796"/>
          <a:stretch/>
        </p:blipFill>
        <p:spPr bwMode="auto">
          <a:xfrm>
            <a:off x="7962260" y="218607"/>
            <a:ext cx="3968002" cy="224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Callout 8"/>
          <p:cNvSpPr/>
          <p:nvPr/>
        </p:nvSpPr>
        <p:spPr>
          <a:xfrm>
            <a:off x="9544926" y="218607"/>
            <a:ext cx="2291474" cy="584201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err="1">
                <a:solidFill>
                  <a:schemeClr val="tx1"/>
                </a:solidFill>
              </a:rPr>
              <a:t>Degradeio</a:t>
            </a:r>
            <a:r>
              <a:rPr lang="en-GB" sz="2000" b="1" dirty="0">
                <a:solidFill>
                  <a:schemeClr val="tx1"/>
                </a:solidFill>
              </a:rPr>
              <a:t>!?!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47913" y="287425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RNAse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65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148944" y="394825"/>
            <a:ext cx="4734239" cy="3114993"/>
            <a:chOff x="8464470" y="656757"/>
            <a:chExt cx="3539283" cy="2354004"/>
          </a:xfrm>
        </p:grpSpPr>
        <p:pic>
          <p:nvPicPr>
            <p:cNvPr id="6" name="Picture 2" descr="The Meanings Behind &quot;Harry Potter&quot; Spells - Dictionary.co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464470" y="656757"/>
              <a:ext cx="3539283" cy="2354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Callout 6"/>
            <p:cNvSpPr/>
            <p:nvPr/>
          </p:nvSpPr>
          <p:spPr>
            <a:xfrm>
              <a:off x="9529302" y="972920"/>
              <a:ext cx="2006600" cy="584201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err="1">
                  <a:solidFill>
                    <a:schemeClr val="tx1"/>
                  </a:solidFill>
                </a:rPr>
                <a:t>Protego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91885" y="1698170"/>
            <a:ext cx="60273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majority of RNases that will cause you issues exist within the sample... They are a normal part of cellular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/>
              <a:t>Preserve you sample as soon as possible.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Other RNases exist on you and in the lab...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/>
              <a:t>Always operate good practice in the lab.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/>
              <a:t>Keep things clean and cold.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/>
              <a:t>Work quickly.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Don’t freeze-thaw more than you need to!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10115705" y="1762471"/>
            <a:ext cx="1597324" cy="147201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1600" y="218607"/>
            <a:ext cx="9537700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latin typeface="+mn-lt"/>
              </a:rPr>
              <a:t>RNA protection </a:t>
            </a:r>
            <a:br>
              <a:rPr lang="en-GB" sz="3200" b="1" dirty="0">
                <a:latin typeface="+mn-lt"/>
              </a:rPr>
            </a:br>
            <a:r>
              <a:rPr lang="en-GB" sz="3200" b="1" dirty="0">
                <a:latin typeface="+mn-lt"/>
              </a:rPr>
              <a:t>	– magic and mystery</a:t>
            </a:r>
          </a:p>
        </p:txBody>
      </p:sp>
      <p:pic>
        <p:nvPicPr>
          <p:cNvPr id="1026" name="Picture 2" descr="Thermo Scientific™ RNase AWAY™ Surface Decontaminant RNase in spray bottle;  Volume: 475mL Thermo Scientific™ RNase AWAY™ Surface Decontaminant | Fisher  Scientifi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630" y="4027054"/>
            <a:ext cx="910413" cy="222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74121" y="4264797"/>
            <a:ext cx="28389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 RNase away / RNase zap as a </a:t>
            </a:r>
            <a:r>
              <a:rPr lang="en-GB" b="1" dirty="0"/>
              <a:t>last resort. </a:t>
            </a:r>
          </a:p>
          <a:p>
            <a:endParaRPr lang="en-GB" dirty="0"/>
          </a:p>
          <a:p>
            <a:r>
              <a:rPr lang="en-GB" dirty="0"/>
              <a:t>It destroys enzymes indiscriminately and is thus not beneficial for the majority of  lab work!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7697" y="4137120"/>
            <a:ext cx="4173303" cy="2119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27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RIzol™ Reagen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4" r="24030"/>
          <a:stretch/>
        </p:blipFill>
        <p:spPr bwMode="auto">
          <a:xfrm>
            <a:off x="10318314" y="1764203"/>
            <a:ext cx="1265382" cy="217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09" y="124980"/>
            <a:ext cx="10515600" cy="863312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libri (Body)"/>
              </a:rPr>
              <a:t>Sample Collection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24789" y="1200549"/>
            <a:ext cx="773021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Sample collection methods should be optimised and tested to suit your sample type, size and lab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Clean equipment, scalpels, forceps </a:t>
            </a:r>
            <a:r>
              <a:rPr lang="en-GB" dirty="0" err="1"/>
              <a:t>etc</a:t>
            </a:r>
            <a:r>
              <a:rPr lang="en-GB" dirty="0"/>
              <a:t> with ethanol.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Excise tissue – if contaminated (e.g. blood) wash with </a:t>
            </a:r>
            <a:r>
              <a:rPr lang="en-GB" dirty="0" err="1"/>
              <a:t>RNAse</a:t>
            </a:r>
            <a:r>
              <a:rPr lang="en-GB" dirty="0"/>
              <a:t> free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Flash freezing in liquid nitrogen. (greatest flexibility)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Flash freeze in </a:t>
            </a:r>
            <a:r>
              <a:rPr lang="en-GB" dirty="0" err="1"/>
              <a:t>supercooled</a:t>
            </a:r>
            <a:r>
              <a:rPr lang="en-GB" dirty="0"/>
              <a:t> </a:t>
            </a:r>
            <a:r>
              <a:rPr lang="en-GB" dirty="0" err="1"/>
              <a:t>isopentane</a:t>
            </a:r>
            <a:r>
              <a:rPr lang="en-GB" dirty="0"/>
              <a:t> (allows for greater control and freezing of larger samples).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Flash Freeze tissue in tube on dry 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Fix and Store in </a:t>
            </a:r>
            <a:r>
              <a:rPr lang="en-GB" dirty="0" err="1"/>
              <a:t>RNAlater</a:t>
            </a:r>
            <a:r>
              <a:rPr lang="en-GB" dirty="0"/>
              <a:t>. (safest)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Allow the sample to fix overnight.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Fix and Store in </a:t>
            </a:r>
            <a:r>
              <a:rPr lang="en-GB" dirty="0" err="1"/>
              <a:t>TRIzol</a:t>
            </a:r>
            <a:r>
              <a:rPr lang="en-GB" dirty="0"/>
              <a:t> (limits later options)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Sample should be homogenised for effective fixation.</a:t>
            </a:r>
          </a:p>
          <a:p>
            <a:pPr lvl="1"/>
            <a:endParaRPr lang="en-GB" dirty="0"/>
          </a:p>
          <a:p>
            <a:r>
              <a:rPr lang="en-GB" dirty="0"/>
              <a:t>Quantities required are hugely dependent on type of tissue and experiment, but generally speaking keep pieces of tissue to less than 3mm</a:t>
            </a:r>
            <a:r>
              <a:rPr lang="en-GB" baseline="30000" dirty="0"/>
              <a:t>3. </a:t>
            </a:r>
            <a:r>
              <a:rPr lang="en-GB" dirty="0"/>
              <a:t>Always take extra samples as backup and for testing methods.</a:t>
            </a:r>
            <a:endParaRPr lang="en-GB" baseline="30000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348"/>
          <a:stretch/>
        </p:blipFill>
        <p:spPr>
          <a:xfrm>
            <a:off x="8643042" y="124980"/>
            <a:ext cx="1924050" cy="2173719"/>
          </a:xfrm>
          <a:prstGeom prst="rect">
            <a:avLst/>
          </a:prstGeom>
        </p:spPr>
      </p:pic>
      <p:pic>
        <p:nvPicPr>
          <p:cNvPr id="2052" name="Picture 4" descr="Preserve RNA in This Solution | Biocompare.com Kit/Reagent Review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6" t="1427" r="27200" b="12772"/>
          <a:stretch/>
        </p:blipFill>
        <p:spPr bwMode="auto">
          <a:xfrm>
            <a:off x="9045317" y="2877723"/>
            <a:ext cx="1272997" cy="228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5400" y="4893868"/>
            <a:ext cx="1628053" cy="162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79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" y="0"/>
            <a:ext cx="10515600" cy="98213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+mn-lt"/>
              </a:rPr>
              <a:t>Sample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036" y="1080655"/>
            <a:ext cx="9947564" cy="5362478"/>
          </a:xfrm>
        </p:spPr>
        <p:txBody>
          <a:bodyPr>
            <a:normAutofit/>
          </a:bodyPr>
          <a:lstStyle/>
          <a:p>
            <a:r>
              <a:rPr lang="en-GB" sz="2400" dirty="0"/>
              <a:t>Directly Frozen tissue</a:t>
            </a:r>
          </a:p>
          <a:p>
            <a:pPr lvl="1"/>
            <a:r>
              <a:rPr lang="en-GB" sz="2000" dirty="0"/>
              <a:t>Always store tissue at -70 °C or lower</a:t>
            </a:r>
          </a:p>
          <a:p>
            <a:pPr lvl="1"/>
            <a:r>
              <a:rPr lang="en-GB" sz="2000" dirty="0"/>
              <a:t>Transfer tubes on dry ice or LN2.</a:t>
            </a:r>
          </a:p>
          <a:p>
            <a:pPr lvl="1"/>
            <a:r>
              <a:rPr lang="en-GB" sz="2000" dirty="0"/>
              <a:t>-20 °C  very limited scope for storage – samples will degrade rapidly.</a:t>
            </a:r>
          </a:p>
          <a:p>
            <a:pPr lvl="1"/>
            <a:r>
              <a:rPr lang="en-GB" sz="2000" dirty="0"/>
              <a:t>Cannot go through freeze-thaw cycles without issue</a:t>
            </a:r>
          </a:p>
          <a:p>
            <a:endParaRPr lang="en-GB" dirty="0"/>
          </a:p>
          <a:p>
            <a:r>
              <a:rPr lang="en-GB" sz="2400" dirty="0" err="1"/>
              <a:t>RNAlater</a:t>
            </a:r>
            <a:endParaRPr lang="en-GB" sz="2400" dirty="0"/>
          </a:p>
          <a:p>
            <a:pPr lvl="1"/>
            <a:r>
              <a:rPr lang="en-GB" sz="2000" dirty="0"/>
              <a:t>Fixative – requires time to fix samples. </a:t>
            </a:r>
          </a:p>
          <a:p>
            <a:pPr lvl="1"/>
            <a:r>
              <a:rPr lang="en-GB" sz="2000" dirty="0"/>
              <a:t>Functions for 1 day at room temp, 1 month in a fridge, 1 year at -20, a long time at -80.</a:t>
            </a:r>
          </a:p>
          <a:p>
            <a:pPr lvl="1"/>
            <a:r>
              <a:rPr lang="en-GB" sz="2000" dirty="0"/>
              <a:t>Freeze thaw cycles are possible but eventually reduce integrity and varied between tissues.</a:t>
            </a:r>
          </a:p>
          <a:p>
            <a:pPr lvl="1"/>
            <a:r>
              <a:rPr lang="en-GB" sz="2000" dirty="0" err="1"/>
              <a:t>RNAlater</a:t>
            </a:r>
            <a:r>
              <a:rPr lang="en-GB" sz="2000" dirty="0"/>
              <a:t> also good for storing DNA...</a:t>
            </a:r>
          </a:p>
          <a:p>
            <a:pPr lvl="1"/>
            <a:endParaRPr lang="en-GB" sz="2000" dirty="0"/>
          </a:p>
          <a:p>
            <a:endParaRPr lang="en-GB" sz="2400" dirty="0"/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75" r="9501"/>
          <a:stretch/>
        </p:blipFill>
        <p:spPr>
          <a:xfrm>
            <a:off x="8627532" y="2121671"/>
            <a:ext cx="3412067" cy="1640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739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514" y="1172481"/>
            <a:ext cx="9866086" cy="5609319"/>
          </a:xfrm>
        </p:spPr>
        <p:txBody>
          <a:bodyPr>
            <a:normAutofit/>
          </a:bodyPr>
          <a:lstStyle/>
          <a:p>
            <a:r>
              <a:rPr lang="en-GB" sz="2000" dirty="0"/>
              <a:t>Multiple options for RNA extraction. </a:t>
            </a:r>
          </a:p>
          <a:p>
            <a:r>
              <a:rPr lang="en-GB" sz="2000" dirty="0"/>
              <a:t>Most important is to check the process on mock samples before starting on actual samples.</a:t>
            </a:r>
          </a:p>
          <a:p>
            <a:pPr lvl="1"/>
            <a:endParaRPr lang="en-GB" sz="1800" dirty="0"/>
          </a:p>
          <a:p>
            <a:pPr marL="457200" lvl="1" indent="0">
              <a:buNone/>
            </a:pPr>
            <a:r>
              <a:rPr lang="en-GB" sz="1800" dirty="0"/>
              <a:t>Stabilize &gt; </a:t>
            </a:r>
            <a:r>
              <a:rPr lang="en-GB" sz="1800" b="1" u="sng" dirty="0"/>
              <a:t>Lyse </a:t>
            </a:r>
            <a:r>
              <a:rPr lang="en-GB" sz="1800" dirty="0"/>
              <a:t>&gt; Collect RNA &gt; </a:t>
            </a:r>
            <a:r>
              <a:rPr lang="en-GB" sz="1800" i="1" dirty="0">
                <a:solidFill>
                  <a:srgbClr val="FF0000"/>
                </a:solidFill>
              </a:rPr>
              <a:t>Remove DNA </a:t>
            </a:r>
            <a:r>
              <a:rPr lang="en-GB" sz="1800" dirty="0"/>
              <a:t>&gt; Clean RNA &gt; Elute RNA&gt; re purify as required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 err="1"/>
              <a:t>Trizol</a:t>
            </a:r>
            <a:r>
              <a:rPr lang="en-GB" sz="2000" dirty="0"/>
              <a:t> /</a:t>
            </a:r>
            <a:r>
              <a:rPr lang="en-GB" sz="2000" dirty="0" err="1"/>
              <a:t>TriReagent</a:t>
            </a:r>
            <a:r>
              <a:rPr lang="en-GB" sz="2000" dirty="0"/>
              <a:t>/ </a:t>
            </a:r>
            <a:r>
              <a:rPr lang="en-GB" sz="2000" dirty="0" err="1"/>
              <a:t>Tripure</a:t>
            </a:r>
            <a:r>
              <a:rPr lang="en-GB" sz="2000" dirty="0"/>
              <a:t> - </a:t>
            </a:r>
            <a:r>
              <a:rPr lang="en-GB" sz="2000" b="1" dirty="0"/>
              <a:t>phenol</a:t>
            </a:r>
            <a:r>
              <a:rPr lang="en-GB" sz="2000" dirty="0"/>
              <a:t> and </a:t>
            </a:r>
            <a:r>
              <a:rPr lang="en-GB" sz="2000" dirty="0" err="1"/>
              <a:t>guanidinium</a:t>
            </a:r>
            <a:r>
              <a:rPr lang="en-GB" sz="2000" dirty="0"/>
              <a:t> </a:t>
            </a:r>
            <a:r>
              <a:rPr lang="en-GB" sz="2000" dirty="0" err="1"/>
              <a:t>isothiocyanate</a:t>
            </a:r>
            <a:endParaRPr lang="en-GB" sz="2000" dirty="0"/>
          </a:p>
          <a:p>
            <a:r>
              <a:rPr lang="en-GB" sz="2000" dirty="0"/>
              <a:t>Column based extraction / </a:t>
            </a:r>
            <a:r>
              <a:rPr lang="en-GB" sz="2000" dirty="0" err="1"/>
              <a:t>cleanup</a:t>
            </a:r>
            <a:endParaRPr lang="en-GB" sz="2000" dirty="0"/>
          </a:p>
          <a:p>
            <a:r>
              <a:rPr lang="en-GB" sz="2000" dirty="0"/>
              <a:t>Bead based extraction / </a:t>
            </a:r>
            <a:r>
              <a:rPr lang="en-GB" sz="2000" dirty="0" err="1"/>
              <a:t>cleanup</a:t>
            </a:r>
            <a:endParaRPr lang="en-GB" sz="2000" dirty="0"/>
          </a:p>
          <a:p>
            <a:r>
              <a:rPr lang="en-GB" sz="2000" dirty="0"/>
              <a:t>Automated (Robot) extraction (generally just automated column or bead)</a:t>
            </a:r>
          </a:p>
          <a:p>
            <a:endParaRPr lang="en-GB" sz="1800" dirty="0"/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82237"/>
            <a:ext cx="10515600" cy="1066800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Calibri (Body)"/>
              </a:rPr>
              <a:t>RNA extraction</a:t>
            </a:r>
          </a:p>
        </p:txBody>
      </p:sp>
      <p:pic>
        <p:nvPicPr>
          <p:cNvPr id="10" name="Picture 2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81" y="4789461"/>
            <a:ext cx="3354401" cy="188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.imgflip.com/7elzmx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558" y="4781813"/>
            <a:ext cx="1378591" cy="189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NA isolation and purific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37" y="4773274"/>
            <a:ext cx="910168" cy="190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Pellet pestle Eppendorf - Pestles for sample recovery - Tubes and racks -  Laboratory equipmen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6" t="14565" r="7695" b="8720"/>
          <a:stretch/>
        </p:blipFill>
        <p:spPr bwMode="auto">
          <a:xfrm>
            <a:off x="2875756" y="4781813"/>
            <a:ext cx="2513664" cy="189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pin Columns , Abdtest, China • BioEntist Co., Ltd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8" y="4773274"/>
            <a:ext cx="1902722" cy="190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77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9818" y="1149037"/>
            <a:ext cx="893156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Effective homogenisation and cell lysis is crucial. </a:t>
            </a:r>
            <a:r>
              <a:rPr lang="en-GB" u="sng" dirty="0">
                <a:solidFill>
                  <a:srgbClr val="FF0000"/>
                </a:solidFill>
              </a:rPr>
              <a:t>LOOK at the samples</a:t>
            </a:r>
          </a:p>
          <a:p>
            <a:pPr lvl="1"/>
            <a:endParaRPr lang="en-GB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MpBio</a:t>
            </a:r>
            <a:r>
              <a:rPr lang="en-GB" sz="1600" dirty="0"/>
              <a:t> </a:t>
            </a:r>
            <a:r>
              <a:rPr lang="en-GB" sz="1600" dirty="0" err="1"/>
              <a:t>fastprep</a:t>
            </a:r>
            <a:r>
              <a:rPr lang="en-GB" sz="1600" dirty="0"/>
              <a:t> is very useful. Easy, scalable, quick, effective.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Use liquid nitrogen pestle and mortar for large samples.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Pellet pestle for medium small samples.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Pass through syringe to remove clumps (if necessary)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For tricky samples some material will never homogenise (pearls / scales)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Spin down homogenate in lysis buffer and separate supernatant from cell debris.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lvl="1"/>
            <a:endParaRPr lang="en-GB" sz="1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77800" y="82237"/>
            <a:ext cx="10515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>
                <a:latin typeface="Calibri (Body)"/>
              </a:rPr>
              <a:t>RNA extraction</a:t>
            </a:r>
            <a:endParaRPr lang="en-GB" sz="3600" dirty="0">
              <a:latin typeface="Calibri (Body)"/>
            </a:endParaRPr>
          </a:p>
        </p:txBody>
      </p:sp>
      <p:pic>
        <p:nvPicPr>
          <p:cNvPr id="6" name="Picture 6" descr="Eyes Looking Images – Browse 2,977,866 Stock Photos, Vectors, and Video |  Adobe Stock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 t="23203" r="15411" b="23800"/>
          <a:stretch/>
        </p:blipFill>
        <p:spPr bwMode="auto">
          <a:xfrm>
            <a:off x="7908502" y="1149037"/>
            <a:ext cx="810625" cy="53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36750" y="5978297"/>
            <a:ext cx="4720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Remove DNA with DNase step during extraction.</a:t>
            </a:r>
          </a:p>
        </p:txBody>
      </p:sp>
      <p:pic>
        <p:nvPicPr>
          <p:cNvPr id="8" name="Picture 14" descr="BD Emerald 2ml syringe with 22G x 1 1/4&quot; Needle x 1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108" y="5213191"/>
            <a:ext cx="11906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Pellet pestle Eppendorf - Pestles for sample recovery - Tubes and racks -  Laboratory equipmen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6" t="14565" r="7695" b="8720"/>
          <a:stretch/>
        </p:blipFill>
        <p:spPr bwMode="auto">
          <a:xfrm>
            <a:off x="10022814" y="4184840"/>
            <a:ext cx="2109221" cy="15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Laboratory Technician Performs An Experiment With Liquid Nitrogen In  Laboratory Mortar With Pestle And Ladle Spoon Stock Photo, Picture And  Royalty Free Image. Image 67705818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372" y="3164761"/>
            <a:ext cx="1687084" cy="119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P Bio Lysing Matrix Tubes | Matrix A 2mL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38578" r="15267" b="38667"/>
          <a:stretch/>
        </p:blipFill>
        <p:spPr bwMode="auto">
          <a:xfrm rot="5580424">
            <a:off x="10135751" y="2441256"/>
            <a:ext cx="2376132" cy="66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907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36C82A0367E24D999237BEACCEF870" ma:contentTypeVersion="15" ma:contentTypeDescription="Create a new document." ma:contentTypeScope="" ma:versionID="fc2ab58a0abe77dcb5c235bba7987ef5">
  <xsd:schema xmlns:xsd="http://www.w3.org/2001/XMLSchema" xmlns:xs="http://www.w3.org/2001/XMLSchema" xmlns:p="http://schemas.microsoft.com/office/2006/metadata/properties" xmlns:ns3="2cc54508-3059-4dcd-8ded-13549250962d" xmlns:ns4="55158133-f318-4cbf-9eff-1affc54114f4" targetNamespace="http://schemas.microsoft.com/office/2006/metadata/properties" ma:root="true" ma:fieldsID="c3a14af3754162a46696a51cceeca657" ns3:_="" ns4:_="">
    <xsd:import namespace="2cc54508-3059-4dcd-8ded-13549250962d"/>
    <xsd:import namespace="55158133-f318-4cbf-9eff-1affc54114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54508-3059-4dcd-8ded-1354925096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158133-f318-4cbf-9eff-1affc54114f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cc54508-3059-4dcd-8ded-13549250962d" xsi:nil="true"/>
  </documentManagement>
</p:properties>
</file>

<file path=customXml/itemProps1.xml><?xml version="1.0" encoding="utf-8"?>
<ds:datastoreItem xmlns:ds="http://schemas.openxmlformats.org/officeDocument/2006/customXml" ds:itemID="{C6CD9633-8463-49B3-A915-BA5D12ABBA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4017ED-EC3B-44BB-8F47-A6BD907124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c54508-3059-4dcd-8ded-13549250962d"/>
    <ds:schemaRef ds:uri="55158133-f318-4cbf-9eff-1affc54114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BEABBB-AC59-4F64-90FA-7024896BD4D4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55158133-f318-4cbf-9eff-1affc54114f4"/>
    <ds:schemaRef ds:uri="2cc54508-3059-4dcd-8ded-13549250962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10868</TotalTime>
  <Words>2234</Words>
  <Application>Microsoft Office PowerPoint</Application>
  <PresentationFormat>Widescreen</PresentationFormat>
  <Paragraphs>333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RNA...</vt:lpstr>
      <vt:lpstr>RNA degradation  – magic and mystery</vt:lpstr>
      <vt:lpstr>PowerPoint Presentation</vt:lpstr>
      <vt:lpstr>Sample Collection</vt:lpstr>
      <vt:lpstr>Sample storage</vt:lpstr>
      <vt:lpstr>RNA extraction</vt:lpstr>
      <vt:lpstr>PowerPoint Presentation</vt:lpstr>
      <vt:lpstr>TRIzol</vt:lpstr>
      <vt:lpstr>PowerPoint Presentation</vt:lpstr>
      <vt:lpstr>PowerPoint Presentation</vt:lpstr>
      <vt:lpstr>Quality control</vt:lpstr>
      <vt:lpstr>Nanodrop (Spectrophotometer)</vt:lpstr>
      <vt:lpstr>Dye based... Invitrogen Qubit / Promega Quantus / RiboGreen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thoughts...</vt:lpstr>
      <vt:lpstr>PowerPoint Presentation</vt:lpstr>
      <vt:lpstr>RNA gel loading buffer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Bean</dc:creator>
  <cp:lastModifiedBy>Tim Bean</cp:lastModifiedBy>
  <cp:revision>89</cp:revision>
  <dcterms:created xsi:type="dcterms:W3CDTF">2023-02-08T09:28:10Z</dcterms:created>
  <dcterms:modified xsi:type="dcterms:W3CDTF">2023-03-16T08:46:04Z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0x0101006836C82A0367E24D999237BEACCEF870</vt:lpwstr>
  </property>
</Properties>
</file>